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media/image9.png" ContentType="image/png"/>
  <Override PartName="/ppt/media/image10.png" ContentType="image/png"/>
  <Override PartName="/ppt/media/image11.png" ContentType="image/png"/>
  <Override PartName="/ppt/media/image12.png" ContentType="image/png"/>
  <Override PartName="/ppt/media/image13.png" ContentType="image/png"/>
  <Override PartName="/ppt/media/image14.png" ContentType="image/png"/>
  <Override PartName="/ppt/media/image15.png" ContentType="image/png"/>
  <Override PartName="/ppt/media/image16.png" ContentType="image/png"/>
  <Override PartName="/ppt/media/image17.png" ContentType="image/png"/>
  <Override PartName="/ppt/media/image18.png" ContentType="image/png"/>
  <Override PartName="/ppt/media/image19.png" ContentType="image/png"/>
  <Override PartName="/ppt/media/image20.png" ContentType="image/png"/>
  <Override PartName="/ppt/media/image21.png" ContentType="image/png"/>
  <Override PartName="/ppt/media/image2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601200" cy="128016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03801A8-273E-4A1E-85C9-E3139CA70DBF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720000" y="2095200"/>
            <a:ext cx="8160840" cy="445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79880" y="2995560"/>
            <a:ext cx="8640720" cy="3541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94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79880" y="6873840"/>
            <a:ext cx="8640720" cy="3541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94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E9C8DBE-1534-4A58-859A-1E5B999CDB84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720000" y="2095200"/>
            <a:ext cx="8160840" cy="445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79880" y="2995560"/>
            <a:ext cx="4216320" cy="3541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94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907520" y="2995560"/>
            <a:ext cx="4216320" cy="3541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94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79880" y="6873840"/>
            <a:ext cx="4216320" cy="3541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94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907520" y="6873840"/>
            <a:ext cx="4216320" cy="3541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94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1D6F642-A3A3-4AC0-AA90-01D14B3DDC30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720000" y="2095200"/>
            <a:ext cx="8160840" cy="445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79880" y="2995560"/>
            <a:ext cx="2782080" cy="3541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94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401280" y="2995560"/>
            <a:ext cx="2782080" cy="3541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94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323040" y="2995560"/>
            <a:ext cx="2782080" cy="3541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94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79880" y="6873840"/>
            <a:ext cx="2782080" cy="3541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94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401280" y="6873840"/>
            <a:ext cx="2782080" cy="3541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94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323040" y="6873840"/>
            <a:ext cx="2782080" cy="3541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94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B37BC9A-912B-47FF-9F2C-58AEF132AC64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720000" y="2095200"/>
            <a:ext cx="8160840" cy="445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79880" y="2995560"/>
            <a:ext cx="8640720" cy="7424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E3BD0E3-3B9B-478C-87EA-3FD2ECBF4A8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720000" y="2095200"/>
            <a:ext cx="8160840" cy="445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79880" y="2995560"/>
            <a:ext cx="8640720" cy="7424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94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F14F5DD-7BCC-4783-90C1-4B960B80800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720000" y="2095200"/>
            <a:ext cx="8160840" cy="445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79880" y="2995560"/>
            <a:ext cx="4216320" cy="7424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94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907520" y="2995560"/>
            <a:ext cx="4216320" cy="7424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94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29511EA-3C1A-4CA6-86FA-BA1EB94AAE80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720000" y="2095200"/>
            <a:ext cx="8160840" cy="445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95B0073-26D2-44B6-8DE6-2AC98A1D74A3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720000" y="2095200"/>
            <a:ext cx="8160840" cy="206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0C8CF53-8265-42E0-A28F-E7D8F6C2D4A6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720000" y="2095200"/>
            <a:ext cx="8160840" cy="445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79880" y="2995560"/>
            <a:ext cx="4216320" cy="3541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94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907520" y="2995560"/>
            <a:ext cx="4216320" cy="7424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94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479880" y="6873840"/>
            <a:ext cx="4216320" cy="3541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94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9E0B4B2-AB0F-45D3-8A00-67B0A60265CB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720000" y="2095200"/>
            <a:ext cx="8160840" cy="445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79880" y="2995560"/>
            <a:ext cx="4216320" cy="7424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94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907520" y="2995560"/>
            <a:ext cx="4216320" cy="3541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94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907520" y="6873840"/>
            <a:ext cx="4216320" cy="3541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94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7EBDDFF-41B9-4F6B-82B8-A67D6E600EC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720000" y="2095200"/>
            <a:ext cx="8160840" cy="445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79880" y="2995560"/>
            <a:ext cx="4216320" cy="3541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94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907520" y="2995560"/>
            <a:ext cx="4216320" cy="3541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94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79880" y="6873840"/>
            <a:ext cx="8640720" cy="3541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94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B6330E8-C93B-4702-A2D7-BA0F75E94CC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720000" y="2095200"/>
            <a:ext cx="8160840" cy="44564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algn="ctr">
              <a:lnSpc>
                <a:spcPct val="90000"/>
              </a:lnSpc>
              <a:buNone/>
            </a:pPr>
            <a:r>
              <a:rPr b="0" lang="fr-FR" sz="6300" spc="-1" strike="noStrike">
                <a:solidFill>
                  <a:srgbClr val="000000"/>
                </a:solidFill>
                <a:latin typeface="Calibri Light"/>
              </a:rPr>
              <a:t>Modifiez le style du titre</a:t>
            </a:r>
            <a:endParaRPr b="0" lang="en-US" sz="63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 idx="1"/>
          </p:nvPr>
        </p:nvSpPr>
        <p:spPr>
          <a:xfrm>
            <a:off x="660240" y="11865240"/>
            <a:ext cx="2160000" cy="6811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defRPr b="0" lang="fr-FR" sz="126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b="0" lang="fr-FR" sz="1260" spc="-1" strike="noStrike">
                <a:solidFill>
                  <a:srgbClr val="8b8b8b"/>
                </a:solidFill>
                <a:latin typeface="Calibri"/>
              </a:rPr>
              <a:t>&lt;date/heure&gt;</a:t>
            </a:r>
            <a:endParaRPr b="0" lang="fr-FR" sz="126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3180240" y="11865240"/>
            <a:ext cx="3240000" cy="6811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buNone/>
              <a:defRPr b="0" lang="fr-FR" sz="1400" spc="-1" strike="noStrike">
                <a:latin typeface="Times New Roman"/>
              </a:defRPr>
            </a:lvl1pPr>
          </a:lstStyle>
          <a:p>
            <a:pPr algn="ctr">
              <a:buNone/>
            </a:pPr>
            <a:r>
              <a:rPr b="0" lang="fr-FR" sz="1400" spc="-1" strike="noStrike">
                <a:latin typeface="Times New Roman"/>
              </a:rPr>
              <a:t>&lt;pied de page&gt;</a:t>
            </a:r>
            <a:endParaRPr b="0" lang="fr-FR" sz="1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6780960" y="11865240"/>
            <a:ext cx="2160000" cy="6811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defRPr b="0" lang="fr-FR" sz="126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5CF9B05C-6DA3-4C98-8F39-5F0B6B753464}" type="slidenum">
              <a:rPr b="0" lang="fr-FR" sz="1260" spc="-1" strike="noStrike">
                <a:solidFill>
                  <a:srgbClr val="8b8b8b"/>
                </a:solidFill>
                <a:latin typeface="Calibri"/>
              </a:rPr>
              <a:t>&lt;numéro&gt;</a:t>
            </a:fld>
            <a:endParaRPr b="0" lang="fr-FR" sz="126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79880" y="2995560"/>
            <a:ext cx="8640720" cy="7424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940" spc="-1" strike="noStrike">
                <a:solidFill>
                  <a:srgbClr val="000000"/>
                </a:solidFill>
                <a:latin typeface="Calibri"/>
              </a:rPr>
              <a:t>Cliquez pour éditer le format du plan de texte</a:t>
            </a:r>
            <a:endParaRPr b="0" lang="en-US" sz="294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100" spc="-1" strike="noStrike">
                <a:solidFill>
                  <a:srgbClr val="000000"/>
                </a:solidFill>
                <a:latin typeface="Calibri"/>
              </a:rPr>
              <a:t>Second niveau de plan</a:t>
            </a:r>
            <a:endParaRPr b="0" lang="en-US" sz="21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90" spc="-1" strike="noStrike">
                <a:solidFill>
                  <a:srgbClr val="000000"/>
                </a:solidFill>
                <a:latin typeface="Calibri"/>
              </a:rPr>
              <a:t>Troisième niveau de plan</a:t>
            </a:r>
            <a:endParaRPr b="0" lang="en-US" sz="189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90" spc="-1" strike="noStrike">
                <a:solidFill>
                  <a:srgbClr val="000000"/>
                </a:solidFill>
                <a:latin typeface="Calibri"/>
              </a:rPr>
              <a:t>Quatrième niveau de plan</a:t>
            </a:r>
            <a:endParaRPr b="0" lang="en-US" sz="189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Cinquième niveau de plan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Sixième niveau de plan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Septième niveau de plan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slideLayout" Target="../slideLayouts/slideLayout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slideLayout" Target="../slideLayouts/slideLayout2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slideLayout" Target="../slideLayouts/slideLayout2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image" Target="../media/image21.png"/><Relationship Id="rId3" Type="http://schemas.openxmlformats.org/officeDocument/2006/relationships/image" Target="../media/image22.png"/><Relationship Id="rId4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ZoneTexte 2"/>
          <p:cNvSpPr/>
          <p:nvPr/>
        </p:nvSpPr>
        <p:spPr>
          <a:xfrm>
            <a:off x="307440" y="643320"/>
            <a:ext cx="9059040" cy="1005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buNone/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Consignes de production d’un plateau de CLIMACT’EAU :</a:t>
            </a: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fr-FR" sz="1800" spc="-1" strike="noStrike">
                <a:solidFill>
                  <a:srgbClr val="000000"/>
                </a:solidFill>
                <a:latin typeface="Calibri"/>
              </a:rPr>
              <a:t>En se passant sur le présent fichier, il est possible pour un organisateur de constituer sa propre version du jeu CLIMACT’EAU, adaptée à son territoire. Pour cela, il est toutefois nécessaire de modifier légèrement les pages 2 et 3 du document afin de l’adapter au territoire en question.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br>
              <a:rPr sz="1800"/>
            </a:br>
            <a:r>
              <a:rPr b="1" lang="fr-FR" sz="1800" spc="-1" strike="noStrike" u="sng">
                <a:solidFill>
                  <a:srgbClr val="000000"/>
                </a:solidFill>
                <a:uFillTx/>
                <a:latin typeface="Calibri"/>
              </a:rPr>
              <a:t>1) Piste de jeu : 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800" spc="-1" strike="noStrike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b="1" lang="fr-FR" sz="1800" spc="-1" strike="noStrike">
                <a:solidFill>
                  <a:srgbClr val="000000"/>
                </a:solidFill>
                <a:latin typeface="Calibri"/>
              </a:rPr>
              <a:t>Déterminer pour le territoire les niveaux de sensibilité initiaux pour chacun des enjeux (niv. 2, 3 ou 4) en se basant sur le diagnostic de vulnérabilité du plan de bassin d’adaptation au changement climatique dans le domaine de l’eau 2024-2030 sur le bassin Rhône-Méditerranée. 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fr-FR" sz="18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1" lang="fr-FR" sz="18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1" lang="fr-FR" sz="1800" spc="-1" strike="noStrike">
                <a:solidFill>
                  <a:srgbClr val="000000"/>
                </a:solidFill>
                <a:latin typeface="Wingdings"/>
              </a:rPr>
              <a:t></a:t>
            </a:r>
            <a:r>
              <a:rPr b="1" lang="fr-FR" sz="18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1" lang="fr-FR" sz="1800" spc="-1" strike="noStrike">
                <a:solidFill>
                  <a:srgbClr val="000000"/>
                </a:solidFill>
                <a:latin typeface="Calibri"/>
              </a:rPr>
              <a:t>Il est conseillé d’avoir au maximum 1 enjeu avec une sensibilité initiale de « 2 » </a:t>
            </a:r>
            <a:r>
              <a:rPr b="1" lang="fr-FR" sz="18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1" lang="fr-FR" sz="18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1" lang="fr-FR" sz="1800" spc="-1" strike="noStrike">
                <a:solidFill>
                  <a:srgbClr val="000000"/>
                </a:solidFill>
                <a:latin typeface="Calibri"/>
              </a:rPr>
              <a:t>et au minimum 1 enjeu avec une sensibilité initiale de « 4 ». 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800" spc="-1" strike="noStrike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b="1" lang="fr-FR" sz="1800" spc="-1" strike="noStrike">
                <a:solidFill>
                  <a:srgbClr val="000000"/>
                </a:solidFill>
                <a:latin typeface="Calibri"/>
              </a:rPr>
              <a:t>Sur la page 2 du présent document, remplacer les tableaux des différents enjeux en se basant sur les éléments se trouvant dans les pages 4 à 6 en fonction des niveaux de sensibilité initiaux déterminé auparavant.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fr-FR" sz="1800" spc="-1" strike="noStrike" u="sng">
                <a:solidFill>
                  <a:srgbClr val="000000"/>
                </a:solidFill>
                <a:uFillTx/>
                <a:latin typeface="Calibri"/>
              </a:rPr>
              <a:t>2) Plateau de jeu : 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fr-FR" sz="1800" spc="-1" strike="noStrike">
                <a:solidFill>
                  <a:srgbClr val="000000"/>
                </a:solidFill>
                <a:latin typeface="Calibri"/>
              </a:rPr>
              <a:t>Intégrer une cartographie du territoire sur lequel la partie de CLIMACT’EAU portera.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fr-FR" sz="1800" spc="-1" strike="noStrike" u="sng">
                <a:solidFill>
                  <a:srgbClr val="000000"/>
                </a:solidFill>
                <a:uFillTx/>
                <a:latin typeface="Calibri"/>
              </a:rPr>
              <a:t>3) Impression : 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fr-FR" sz="1800" spc="-1" strike="noStrike">
                <a:solidFill>
                  <a:srgbClr val="000000"/>
                </a:solidFill>
                <a:latin typeface="Calibri"/>
              </a:rPr>
              <a:t>Il sera nécessaire d’imprimer les pages 2-3 idéalement dans un format A3 (voire en imprimant chaque page sur deux feuilles A3) afin que tous les participants puissent s’approprier le jeu. 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1800" spc="-1" strike="noStrike">
              <a:latin typeface="Arial"/>
            </a:endParaRPr>
          </a:p>
        </p:txBody>
      </p:sp>
      <p:graphicFrame>
        <p:nvGraphicFramePr>
          <p:cNvPr id="42" name="Tableau 3"/>
          <p:cNvGraphicFramePr/>
          <p:nvPr/>
        </p:nvGraphicFramePr>
        <p:xfrm>
          <a:off x="307440" y="5167800"/>
          <a:ext cx="9059040" cy="893880"/>
        </p:xfrm>
        <a:graphic>
          <a:graphicData uri="http://schemas.openxmlformats.org/drawingml/2006/table">
            <a:tbl>
              <a:tblPr/>
              <a:tblGrid>
                <a:gridCol w="979200"/>
                <a:gridCol w="1615680"/>
                <a:gridCol w="1615680"/>
                <a:gridCol w="1615680"/>
                <a:gridCol w="1350000"/>
                <a:gridCol w="1882800"/>
              </a:tblGrid>
              <a:tr h="447120"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6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Enjeu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ctr" marL="91440" marR="91440">
                    <a:lnL w="2808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6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Assèchement des sols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ctr" marL="91440" marR="91440">
                    <a:lnL w="2808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6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Baisse de la disponibilité en eau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ctr" marL="91440" marR="91440">
                    <a:lnL w="2808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6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Détérioration de la qualité de l’eau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ctr" marL="91440" marR="91440">
                    <a:lnL w="2808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6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Risques naturels liés à l’eau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ctr" marL="91440" marR="91440">
                    <a:lnL w="2808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6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Appauvrissement de la biodiversité aquatique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ctr" marL="91440" marR="91440">
                    <a:lnL w="2808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solidFill>
                      <a:srgbClr val="595959"/>
                    </a:solidFill>
                  </a:tcPr>
                </a:tc>
              </a:tr>
              <a:tr h="447120"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Niveau retenu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ctr" marL="91440" marR="91440">
                    <a:lnL w="2808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anchor="ctr" marL="91440" marR="91440">
                    <a:lnL w="2808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anchor="ctr" marL="91440" marR="91440">
                    <a:lnL w="2808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anchor="ctr" marL="91440" marR="91440">
                    <a:lnL w="2808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anchor="ctr" marL="91440" marR="91440">
                    <a:lnL w="2808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anchor="ctr" marL="91440" marR="91440">
                    <a:lnL w="2808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20"/>
          <p:cNvSpPr/>
          <p:nvPr/>
        </p:nvSpPr>
        <p:spPr>
          <a:xfrm rot="5400000">
            <a:off x="4677840" y="1999800"/>
            <a:ext cx="3777840" cy="745920"/>
          </a:xfrm>
          <a:prstGeom prst="rect">
            <a:avLst/>
          </a:prstGeom>
          <a:solidFill>
            <a:srgbClr val="ffc00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  <a:buNone/>
            </a:pPr>
            <a:r>
              <a:rPr b="1" i="1" lang="fr-FR" sz="1700" spc="-1" strike="noStrike">
                <a:solidFill>
                  <a:srgbClr val="000000"/>
                </a:solidFill>
                <a:latin typeface="Times New Roman"/>
              </a:rPr>
              <a:t>ASSECHEMENT DES SOLS</a:t>
            </a:r>
            <a:endParaRPr b="0" lang="fr-FR" sz="1700" spc="-1" strike="noStrike">
              <a:latin typeface="Arial"/>
            </a:endParaRPr>
          </a:p>
        </p:txBody>
      </p:sp>
      <p:pic>
        <p:nvPicPr>
          <p:cNvPr id="44" name="Image 19" descr=""/>
          <p:cNvPicPr/>
          <p:nvPr/>
        </p:nvPicPr>
        <p:blipFill>
          <a:blip r:embed="rId1"/>
          <a:stretch/>
        </p:blipFill>
        <p:spPr>
          <a:xfrm rot="5400000">
            <a:off x="6284160" y="556200"/>
            <a:ext cx="564840" cy="564840"/>
          </a:xfrm>
          <a:prstGeom prst="rect">
            <a:avLst/>
          </a:prstGeom>
          <a:ln w="0">
            <a:solidFill>
              <a:srgbClr val="ffffff"/>
            </a:solidFill>
          </a:ln>
        </p:spPr>
      </p:pic>
      <p:sp>
        <p:nvSpPr>
          <p:cNvPr id="45" name="Chevron 52"/>
          <p:cNvSpPr/>
          <p:nvPr/>
        </p:nvSpPr>
        <p:spPr>
          <a:xfrm rot="5400000">
            <a:off x="6531480" y="1799640"/>
            <a:ext cx="2012400" cy="772560"/>
          </a:xfrm>
          <a:prstGeom prst="chevron">
            <a:avLst>
              <a:gd name="adj" fmla="val 50000"/>
            </a:avLst>
          </a:prstGeom>
          <a:gradFill rotWithShape="0">
            <a:gsLst>
              <a:gs pos="0">
                <a:srgbClr val="1f4e79"/>
              </a:gs>
              <a:gs pos="100000">
                <a:srgbClr val="5b9bd5"/>
              </a:gs>
            </a:gsLst>
            <a:lin ang="5400000"/>
          </a:gra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fr-FR" sz="1800" spc="-1" strike="noStrike">
                <a:solidFill>
                  <a:srgbClr val="000000"/>
                </a:solidFill>
                <a:latin typeface="Calibri"/>
              </a:rPr>
              <a:t>Tour 1</a:t>
            </a:r>
            <a:br>
              <a:rPr sz="1800"/>
            </a:br>
            <a:r>
              <a:rPr b="1" lang="fr-FR" sz="1800" spc="-1" strike="noStrike">
                <a:solidFill>
                  <a:srgbClr val="000000"/>
                </a:solidFill>
                <a:latin typeface="Calibri"/>
              </a:rPr>
              <a:t>2020-2030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46" name="Chevron 53"/>
          <p:cNvSpPr/>
          <p:nvPr/>
        </p:nvSpPr>
        <p:spPr>
          <a:xfrm rot="5400000">
            <a:off x="6554880" y="4638600"/>
            <a:ext cx="2010960" cy="772560"/>
          </a:xfrm>
          <a:prstGeom prst="chevron">
            <a:avLst>
              <a:gd name="adj" fmla="val 50000"/>
            </a:avLst>
          </a:prstGeom>
          <a:gradFill rotWithShape="0">
            <a:gsLst>
              <a:gs pos="0">
                <a:srgbClr val="deebf7"/>
              </a:gs>
              <a:gs pos="100000">
                <a:srgbClr val="f8cbad"/>
              </a:gs>
            </a:gsLst>
            <a:lin ang="5400000"/>
          </a:gra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fr-FR" sz="1800" spc="-1" strike="noStrike">
                <a:solidFill>
                  <a:srgbClr val="000000"/>
                </a:solidFill>
                <a:latin typeface="Calibri"/>
              </a:rPr>
              <a:t>Tour 2</a:t>
            </a:r>
            <a:br>
              <a:rPr sz="1800"/>
            </a:br>
            <a:r>
              <a:rPr b="1" lang="fr-FR" sz="1800" spc="-1" strike="noStrike">
                <a:solidFill>
                  <a:srgbClr val="000000"/>
                </a:solidFill>
                <a:latin typeface="Calibri"/>
              </a:rPr>
              <a:t>2030-2040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47" name="Chevron 54"/>
          <p:cNvSpPr/>
          <p:nvPr/>
        </p:nvSpPr>
        <p:spPr>
          <a:xfrm rot="5400000">
            <a:off x="6554880" y="7476840"/>
            <a:ext cx="2010960" cy="772560"/>
          </a:xfrm>
          <a:prstGeom prst="chevron">
            <a:avLst>
              <a:gd name="adj" fmla="val 50000"/>
            </a:avLst>
          </a:prstGeom>
          <a:gradFill rotWithShape="0">
            <a:gsLst>
              <a:gs pos="0">
                <a:srgbClr val="f8cbad"/>
              </a:gs>
              <a:gs pos="100000">
                <a:srgbClr val="c55a11"/>
              </a:gs>
            </a:gsLst>
            <a:lin ang="5400000"/>
          </a:gra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fr-FR" sz="1800" spc="-1" strike="noStrike">
                <a:solidFill>
                  <a:srgbClr val="000000"/>
                </a:solidFill>
                <a:latin typeface="Calibri"/>
              </a:rPr>
              <a:t>Tour 3</a:t>
            </a:r>
            <a:br>
              <a:rPr sz="1800"/>
            </a:br>
            <a:r>
              <a:rPr b="1" lang="fr-FR" sz="1800" spc="-1" strike="noStrike">
                <a:solidFill>
                  <a:srgbClr val="000000"/>
                </a:solidFill>
                <a:latin typeface="Calibri"/>
              </a:rPr>
              <a:t>2040-2050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48" name="ZoneTexte 55"/>
          <p:cNvSpPr/>
          <p:nvPr/>
        </p:nvSpPr>
        <p:spPr>
          <a:xfrm rot="5400000">
            <a:off x="7158600" y="3553560"/>
            <a:ext cx="88956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fr-FR" sz="1800" spc="-1" strike="noStrike">
                <a:solidFill>
                  <a:srgbClr val="000000"/>
                </a:solidFill>
                <a:latin typeface="Calibri"/>
              </a:rPr>
              <a:t>ALEA 1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49" name="Chevron 60"/>
          <p:cNvSpPr/>
          <p:nvPr/>
        </p:nvSpPr>
        <p:spPr>
          <a:xfrm rot="5400000">
            <a:off x="6554880" y="10386720"/>
            <a:ext cx="2010960" cy="772560"/>
          </a:xfrm>
          <a:prstGeom prst="chevron">
            <a:avLst>
              <a:gd name="adj" fmla="val 50000"/>
            </a:avLst>
          </a:prstGeom>
          <a:gradFill rotWithShape="0">
            <a:gsLst>
              <a:gs pos="0">
                <a:srgbClr val="c55a11"/>
              </a:gs>
              <a:gs pos="100000">
                <a:srgbClr val="c00000"/>
              </a:gs>
            </a:gsLst>
            <a:lin ang="5400000"/>
          </a:gra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fr-FR" sz="1800" spc="-1" strike="noStrike">
                <a:solidFill>
                  <a:srgbClr val="000000"/>
                </a:solidFill>
                <a:latin typeface="Calibri"/>
              </a:rPr>
              <a:t>Tour 4</a:t>
            </a:r>
            <a:endParaRPr b="0" lang="fr-FR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b="1" lang="fr-FR" sz="1800" spc="-1" strike="noStrike">
                <a:solidFill>
                  <a:srgbClr val="000000"/>
                </a:solidFill>
                <a:latin typeface="Calibri"/>
              </a:rPr>
              <a:t>2050-2060</a:t>
            </a:r>
            <a:endParaRPr b="0" lang="fr-FR" sz="1800" spc="-1" strike="noStrike">
              <a:latin typeface="Arial"/>
            </a:endParaRPr>
          </a:p>
        </p:txBody>
      </p:sp>
      <p:graphicFrame>
        <p:nvGraphicFramePr>
          <p:cNvPr id="50" name="Tableau 21"/>
          <p:cNvGraphicFramePr/>
          <p:nvPr/>
        </p:nvGraphicFramePr>
        <p:xfrm>
          <a:off x="3687840" y="483840"/>
          <a:ext cx="2488680" cy="3777840"/>
        </p:xfrm>
        <a:graphic>
          <a:graphicData uri="http://schemas.openxmlformats.org/drawingml/2006/table">
            <a:tbl>
              <a:tblPr/>
              <a:tblGrid>
                <a:gridCol w="414720"/>
                <a:gridCol w="414720"/>
                <a:gridCol w="414720"/>
                <a:gridCol w="414720"/>
                <a:gridCol w="414720"/>
                <a:gridCol w="415080"/>
              </a:tblGrid>
              <a:tr h="1136880">
                <a:tc rowSpan="2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Points d’adaptation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000"/>
                    </a:solidFill>
                  </a:tcPr>
                </a:tc>
                <a:tc gridSpan="4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Piste de Vulnérabilité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000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rowSpan="2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Piste de Sensibilité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000"/>
                    </a:solidFill>
                  </a:tcPr>
                </a:tc>
              </a:tr>
              <a:tr h="1351080">
                <a:tc v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000"/>
                    </a:solidFill>
                  </a:tcPr>
                </a:tc>
                <a:tc v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40392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000"/>
                    </a:solidFill>
                  </a:tcPr>
                </a:tc>
              </a:tr>
              <a:tr h="40392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5050"/>
                    </a:solidFill>
                  </a:tcPr>
                </a:tc>
              </a:tr>
              <a:tr h="403920"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</a:tr>
              <a:tr h="403920"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</a:tr>
              <a:tr h="403920"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1" name="Tableau 68"/>
          <p:cNvGraphicFramePr/>
          <p:nvPr/>
        </p:nvGraphicFramePr>
        <p:xfrm>
          <a:off x="367560" y="8723160"/>
          <a:ext cx="2999520" cy="2419200"/>
        </p:xfrm>
        <a:graphic>
          <a:graphicData uri="http://schemas.openxmlformats.org/drawingml/2006/table">
            <a:tbl>
              <a:tblPr/>
              <a:tblGrid>
                <a:gridCol w="450360"/>
                <a:gridCol w="450360"/>
                <a:gridCol w="450360"/>
                <a:gridCol w="450360"/>
                <a:gridCol w="450360"/>
                <a:gridCol w="450360"/>
                <a:gridCol w="297720"/>
              </a:tblGrid>
              <a:tr h="366120">
                <a:tc>
                  <a:tcPr anchor="t" marL="91440" marR="9144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Table d’aléas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ctr" marL="91440" marR="9144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3012120">
                <a:tc gridSpan="3"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Atteinte Regret 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91440" marR="9144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gridSpan="2"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Atteinte Regret 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Atteinte Regret 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 v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</a:tbl>
          </a:graphicData>
        </a:graphic>
      </p:graphicFrame>
      <p:sp>
        <p:nvSpPr>
          <p:cNvPr id="52" name="Rectangle à coins arrondis 23"/>
          <p:cNvSpPr/>
          <p:nvPr/>
        </p:nvSpPr>
        <p:spPr>
          <a:xfrm>
            <a:off x="2657880" y="8892000"/>
            <a:ext cx="359640" cy="359640"/>
          </a:xfrm>
          <a:prstGeom prst="roundRect">
            <a:avLst>
              <a:gd name="adj" fmla="val 16667"/>
            </a:avLst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3" name="Rectangle à coins arrondis 70"/>
          <p:cNvSpPr/>
          <p:nvPr/>
        </p:nvSpPr>
        <p:spPr>
          <a:xfrm>
            <a:off x="2209320" y="8892000"/>
            <a:ext cx="359640" cy="359640"/>
          </a:xfrm>
          <a:prstGeom prst="roundRect">
            <a:avLst>
              <a:gd name="adj" fmla="val 16667"/>
            </a:avLst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4" name="Rectangle à coins arrondis 71"/>
          <p:cNvSpPr/>
          <p:nvPr/>
        </p:nvSpPr>
        <p:spPr>
          <a:xfrm>
            <a:off x="1760760" y="8892000"/>
            <a:ext cx="359640" cy="359640"/>
          </a:xfrm>
          <a:prstGeom prst="roundRect">
            <a:avLst>
              <a:gd name="adj" fmla="val 16667"/>
            </a:avLst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5" name="Rectangle à coins arrondis 72"/>
          <p:cNvSpPr/>
          <p:nvPr/>
        </p:nvSpPr>
        <p:spPr>
          <a:xfrm>
            <a:off x="1310040" y="8892000"/>
            <a:ext cx="359640" cy="359640"/>
          </a:xfrm>
          <a:prstGeom prst="roundRect">
            <a:avLst>
              <a:gd name="adj" fmla="val 16667"/>
            </a:avLst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6" name="Ellipse 24"/>
          <p:cNvSpPr/>
          <p:nvPr/>
        </p:nvSpPr>
        <p:spPr>
          <a:xfrm>
            <a:off x="2801880" y="9036000"/>
            <a:ext cx="71640" cy="71640"/>
          </a:xfrm>
          <a:prstGeom prst="ellipse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7" name="Ellipse 75"/>
          <p:cNvSpPr/>
          <p:nvPr/>
        </p:nvSpPr>
        <p:spPr>
          <a:xfrm>
            <a:off x="2249640" y="8940600"/>
            <a:ext cx="71640" cy="71640"/>
          </a:xfrm>
          <a:prstGeom prst="ellipse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8" name="Ellipse 76"/>
          <p:cNvSpPr/>
          <p:nvPr/>
        </p:nvSpPr>
        <p:spPr>
          <a:xfrm>
            <a:off x="2445840" y="9117000"/>
            <a:ext cx="71640" cy="71640"/>
          </a:xfrm>
          <a:prstGeom prst="ellipse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9" name="Ellipse 77"/>
          <p:cNvSpPr/>
          <p:nvPr/>
        </p:nvSpPr>
        <p:spPr>
          <a:xfrm>
            <a:off x="1795680" y="8940600"/>
            <a:ext cx="71640" cy="71640"/>
          </a:xfrm>
          <a:prstGeom prst="ellipse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0" name="Ellipse 78"/>
          <p:cNvSpPr/>
          <p:nvPr/>
        </p:nvSpPr>
        <p:spPr>
          <a:xfrm>
            <a:off x="1996200" y="9133200"/>
            <a:ext cx="71640" cy="71640"/>
          </a:xfrm>
          <a:prstGeom prst="ellipse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1" name="Ellipse 79"/>
          <p:cNvSpPr/>
          <p:nvPr/>
        </p:nvSpPr>
        <p:spPr>
          <a:xfrm>
            <a:off x="1901520" y="9031320"/>
            <a:ext cx="71640" cy="71640"/>
          </a:xfrm>
          <a:prstGeom prst="ellipse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2" name="Ellipse 80"/>
          <p:cNvSpPr/>
          <p:nvPr/>
        </p:nvSpPr>
        <p:spPr>
          <a:xfrm>
            <a:off x="1566000" y="9136800"/>
            <a:ext cx="71640" cy="71640"/>
          </a:xfrm>
          <a:prstGeom prst="ellipse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3" name="Ellipse 81"/>
          <p:cNvSpPr/>
          <p:nvPr/>
        </p:nvSpPr>
        <p:spPr>
          <a:xfrm>
            <a:off x="1566720" y="8936640"/>
            <a:ext cx="71640" cy="71640"/>
          </a:xfrm>
          <a:prstGeom prst="ellipse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4" name="Ellipse 82"/>
          <p:cNvSpPr/>
          <p:nvPr/>
        </p:nvSpPr>
        <p:spPr>
          <a:xfrm>
            <a:off x="1341360" y="8936640"/>
            <a:ext cx="71640" cy="71640"/>
          </a:xfrm>
          <a:prstGeom prst="ellipse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5" name="Ellipse 83"/>
          <p:cNvSpPr/>
          <p:nvPr/>
        </p:nvSpPr>
        <p:spPr>
          <a:xfrm>
            <a:off x="1341360" y="9144720"/>
            <a:ext cx="71640" cy="71640"/>
          </a:xfrm>
          <a:prstGeom prst="ellipse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6" name="Rectangle à coins arrondis 84"/>
          <p:cNvSpPr/>
          <p:nvPr/>
        </p:nvSpPr>
        <p:spPr>
          <a:xfrm>
            <a:off x="861840" y="8892000"/>
            <a:ext cx="359640" cy="359640"/>
          </a:xfrm>
          <a:prstGeom prst="roundRect">
            <a:avLst>
              <a:gd name="adj" fmla="val 16667"/>
            </a:avLst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7" name="Ellipse 85"/>
          <p:cNvSpPr/>
          <p:nvPr/>
        </p:nvSpPr>
        <p:spPr>
          <a:xfrm>
            <a:off x="1117440" y="9136800"/>
            <a:ext cx="71640" cy="71640"/>
          </a:xfrm>
          <a:prstGeom prst="ellipse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8" name="Ellipse 86"/>
          <p:cNvSpPr/>
          <p:nvPr/>
        </p:nvSpPr>
        <p:spPr>
          <a:xfrm>
            <a:off x="1118160" y="8936640"/>
            <a:ext cx="71640" cy="71640"/>
          </a:xfrm>
          <a:prstGeom prst="ellipse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9" name="Ellipse 87"/>
          <p:cNvSpPr/>
          <p:nvPr/>
        </p:nvSpPr>
        <p:spPr>
          <a:xfrm>
            <a:off x="893160" y="8936640"/>
            <a:ext cx="71640" cy="71640"/>
          </a:xfrm>
          <a:prstGeom prst="ellipse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0" name="Ellipse 88"/>
          <p:cNvSpPr/>
          <p:nvPr/>
        </p:nvSpPr>
        <p:spPr>
          <a:xfrm>
            <a:off x="893160" y="9144720"/>
            <a:ext cx="71640" cy="71640"/>
          </a:xfrm>
          <a:prstGeom prst="ellipse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1" name="Ellipse 89"/>
          <p:cNvSpPr/>
          <p:nvPr/>
        </p:nvSpPr>
        <p:spPr>
          <a:xfrm>
            <a:off x="1005840" y="9035640"/>
            <a:ext cx="71640" cy="71640"/>
          </a:xfrm>
          <a:prstGeom prst="ellipse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2" name="Rectangle à coins arrondis 91"/>
          <p:cNvSpPr/>
          <p:nvPr/>
        </p:nvSpPr>
        <p:spPr>
          <a:xfrm>
            <a:off x="416880" y="8892000"/>
            <a:ext cx="359640" cy="359640"/>
          </a:xfrm>
          <a:prstGeom prst="roundRect">
            <a:avLst>
              <a:gd name="adj" fmla="val 16667"/>
            </a:avLst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3" name="Ellipse 92"/>
          <p:cNvSpPr/>
          <p:nvPr/>
        </p:nvSpPr>
        <p:spPr>
          <a:xfrm>
            <a:off x="672840" y="9136800"/>
            <a:ext cx="71640" cy="71640"/>
          </a:xfrm>
          <a:prstGeom prst="ellipse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4" name="Ellipse 93"/>
          <p:cNvSpPr/>
          <p:nvPr/>
        </p:nvSpPr>
        <p:spPr>
          <a:xfrm>
            <a:off x="673200" y="8936640"/>
            <a:ext cx="71640" cy="71640"/>
          </a:xfrm>
          <a:prstGeom prst="ellipse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5" name="Ellipse 94"/>
          <p:cNvSpPr/>
          <p:nvPr/>
        </p:nvSpPr>
        <p:spPr>
          <a:xfrm>
            <a:off x="448200" y="8936640"/>
            <a:ext cx="71640" cy="71640"/>
          </a:xfrm>
          <a:prstGeom prst="ellipse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6" name="Ellipse 95"/>
          <p:cNvSpPr/>
          <p:nvPr/>
        </p:nvSpPr>
        <p:spPr>
          <a:xfrm>
            <a:off x="448200" y="9144720"/>
            <a:ext cx="71640" cy="71640"/>
          </a:xfrm>
          <a:prstGeom prst="ellipse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7" name="Ellipse 96"/>
          <p:cNvSpPr/>
          <p:nvPr/>
        </p:nvSpPr>
        <p:spPr>
          <a:xfrm>
            <a:off x="554760" y="8933400"/>
            <a:ext cx="71640" cy="71640"/>
          </a:xfrm>
          <a:prstGeom prst="ellipse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8" name="Ellipse 97"/>
          <p:cNvSpPr/>
          <p:nvPr/>
        </p:nvSpPr>
        <p:spPr>
          <a:xfrm>
            <a:off x="558360" y="9143640"/>
            <a:ext cx="71640" cy="71640"/>
          </a:xfrm>
          <a:prstGeom prst="ellipse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9" name="ZoneTexte 49"/>
          <p:cNvSpPr/>
          <p:nvPr/>
        </p:nvSpPr>
        <p:spPr>
          <a:xfrm rot="5400000">
            <a:off x="7094160" y="6408720"/>
            <a:ext cx="88956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fr-FR" sz="1800" spc="-1" strike="noStrike">
                <a:solidFill>
                  <a:srgbClr val="000000"/>
                </a:solidFill>
                <a:latin typeface="Calibri"/>
              </a:rPr>
              <a:t>ALEA 2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80" name="ZoneTexte 50"/>
          <p:cNvSpPr/>
          <p:nvPr/>
        </p:nvSpPr>
        <p:spPr>
          <a:xfrm rot="5400000">
            <a:off x="7108920" y="9306000"/>
            <a:ext cx="88956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fr-FR" sz="1800" spc="-1" strike="noStrike">
                <a:solidFill>
                  <a:srgbClr val="000000"/>
                </a:solidFill>
                <a:latin typeface="Calibri"/>
              </a:rPr>
              <a:t>ALEA 3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81" name="Rectangle 42"/>
          <p:cNvSpPr/>
          <p:nvPr/>
        </p:nvSpPr>
        <p:spPr>
          <a:xfrm rot="5400000">
            <a:off x="4664880" y="6070680"/>
            <a:ext cx="3777840" cy="745920"/>
          </a:xfrm>
          <a:prstGeom prst="rect">
            <a:avLst/>
          </a:prstGeom>
          <a:solidFill>
            <a:srgbClr val="5b9bd5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  <a:buNone/>
            </a:pPr>
            <a:r>
              <a:rPr b="1" i="1" lang="fr-FR" sz="1700" spc="-1" strike="noStrike">
                <a:solidFill>
                  <a:srgbClr val="000000"/>
                </a:solidFill>
                <a:latin typeface="Times New Roman"/>
              </a:rPr>
              <a:t>BAISSE DE LA </a:t>
            </a:r>
            <a:endParaRPr b="0" lang="fr-FR" sz="1700" spc="-1" strike="noStrike">
              <a:latin typeface="Arial"/>
            </a:endParaRPr>
          </a:p>
          <a:p>
            <a:pPr algn="r">
              <a:lnSpc>
                <a:spcPct val="100000"/>
              </a:lnSpc>
              <a:buNone/>
            </a:pPr>
            <a:r>
              <a:rPr b="1" i="1" lang="fr-FR" sz="1700" spc="-1" strike="noStrike">
                <a:solidFill>
                  <a:srgbClr val="000000"/>
                </a:solidFill>
                <a:latin typeface="Times New Roman"/>
              </a:rPr>
              <a:t>DISPONIBILITE EN EAU</a:t>
            </a:r>
            <a:endParaRPr b="0" lang="fr-FR" sz="1700" spc="-1" strike="noStrike">
              <a:latin typeface="Arial"/>
            </a:endParaRPr>
          </a:p>
        </p:txBody>
      </p:sp>
      <p:graphicFrame>
        <p:nvGraphicFramePr>
          <p:cNvPr id="82" name="Tableau 43"/>
          <p:cNvGraphicFramePr/>
          <p:nvPr/>
        </p:nvGraphicFramePr>
        <p:xfrm>
          <a:off x="3687840" y="4562640"/>
          <a:ext cx="2488680" cy="3777840"/>
        </p:xfrm>
        <a:graphic>
          <a:graphicData uri="http://schemas.openxmlformats.org/drawingml/2006/table">
            <a:tbl>
              <a:tblPr/>
              <a:tblGrid>
                <a:gridCol w="414720"/>
                <a:gridCol w="414720"/>
                <a:gridCol w="414720"/>
                <a:gridCol w="414720"/>
                <a:gridCol w="414720"/>
                <a:gridCol w="415080"/>
              </a:tblGrid>
              <a:tr h="1136880">
                <a:tc rowSpan="2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Points d’ adaptation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  <a:tc gridSpan="4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Piste de Vulnérabilité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rowSpan="2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Piste de Sensibilité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</a:tr>
              <a:tr h="1351080">
                <a:tc v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  <a:tc v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40392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</a:tr>
              <a:tr h="40392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</a:tr>
              <a:tr h="40392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</a:tr>
              <a:tr h="40392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-10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5050"/>
                    </a:solidFill>
                  </a:tcPr>
                </a:tc>
              </a:tr>
              <a:tr h="403920"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</a:tr>
            </a:tbl>
          </a:graphicData>
        </a:graphic>
      </p:graphicFrame>
      <p:pic>
        <p:nvPicPr>
          <p:cNvPr id="83" name="Image 44" descr=""/>
          <p:cNvPicPr/>
          <p:nvPr/>
        </p:nvPicPr>
        <p:blipFill>
          <a:blip r:embed="rId2"/>
          <a:stretch/>
        </p:blipFill>
        <p:spPr>
          <a:xfrm rot="5400000">
            <a:off x="6271200" y="4660200"/>
            <a:ext cx="564840" cy="564840"/>
          </a:xfrm>
          <a:prstGeom prst="rect">
            <a:avLst/>
          </a:prstGeom>
          <a:ln w="0">
            <a:solidFill>
              <a:srgbClr val="ffffff"/>
            </a:solidFill>
          </a:ln>
        </p:spPr>
      </p:pic>
      <p:pic>
        <p:nvPicPr>
          <p:cNvPr id="84" name="Image 45" descr=""/>
          <p:cNvPicPr/>
          <p:nvPr/>
        </p:nvPicPr>
        <p:blipFill>
          <a:blip r:embed="rId3"/>
          <a:stretch/>
        </p:blipFill>
        <p:spPr>
          <a:xfrm rot="5400000">
            <a:off x="6447240" y="2250000"/>
            <a:ext cx="4758120" cy="1225800"/>
          </a:xfrm>
          <a:prstGeom prst="rect">
            <a:avLst/>
          </a:prstGeom>
          <a:ln w="0">
            <a:noFill/>
          </a:ln>
        </p:spPr>
      </p:pic>
      <p:pic>
        <p:nvPicPr>
          <p:cNvPr id="85" name="Image 46" descr=""/>
          <p:cNvPicPr/>
          <p:nvPr/>
        </p:nvPicPr>
        <p:blipFill>
          <a:blip r:embed="rId4"/>
          <a:stretch/>
        </p:blipFill>
        <p:spPr>
          <a:xfrm rot="5400000">
            <a:off x="7611120" y="10791360"/>
            <a:ext cx="2429640" cy="1302120"/>
          </a:xfrm>
          <a:prstGeom prst="rect">
            <a:avLst/>
          </a:prstGeom>
          <a:ln w="0">
            <a:noFill/>
          </a:ln>
        </p:spPr>
      </p:pic>
      <p:sp>
        <p:nvSpPr>
          <p:cNvPr id="86" name="Rectangle 47"/>
          <p:cNvSpPr/>
          <p:nvPr/>
        </p:nvSpPr>
        <p:spPr>
          <a:xfrm rot="5400000">
            <a:off x="4655160" y="10157040"/>
            <a:ext cx="3777840" cy="745920"/>
          </a:xfrm>
          <a:prstGeom prst="rect">
            <a:avLst/>
          </a:prstGeom>
          <a:solidFill>
            <a:srgbClr val="996633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  <a:buNone/>
            </a:pPr>
            <a:r>
              <a:rPr b="1" i="1" lang="fr-FR" sz="1700" spc="-1" strike="noStrike">
                <a:solidFill>
                  <a:srgbClr val="000000"/>
                </a:solidFill>
                <a:latin typeface="Times New Roman"/>
              </a:rPr>
              <a:t>DETERIORATION DE LA</a:t>
            </a:r>
            <a:endParaRPr b="0" lang="fr-FR" sz="1700" spc="-1" strike="noStrike">
              <a:latin typeface="Arial"/>
            </a:endParaRPr>
          </a:p>
          <a:p>
            <a:pPr algn="r">
              <a:lnSpc>
                <a:spcPct val="100000"/>
              </a:lnSpc>
              <a:buNone/>
            </a:pPr>
            <a:r>
              <a:rPr b="1" i="1" lang="fr-FR" sz="1700" spc="-1" strike="noStrike">
                <a:solidFill>
                  <a:srgbClr val="000000"/>
                </a:solidFill>
                <a:latin typeface="Times New Roman"/>
              </a:rPr>
              <a:t>QUALITE DE L’EAU</a:t>
            </a:r>
            <a:endParaRPr b="0" lang="fr-FR" sz="1700" spc="-1" strike="noStrike">
              <a:latin typeface="Arial"/>
            </a:endParaRPr>
          </a:p>
        </p:txBody>
      </p:sp>
      <p:graphicFrame>
        <p:nvGraphicFramePr>
          <p:cNvPr id="87" name="Tableau 48"/>
          <p:cNvGraphicFramePr/>
          <p:nvPr/>
        </p:nvGraphicFramePr>
        <p:xfrm>
          <a:off x="3687840" y="8647560"/>
          <a:ext cx="2488680" cy="3777840"/>
        </p:xfrm>
        <a:graphic>
          <a:graphicData uri="http://schemas.openxmlformats.org/drawingml/2006/table">
            <a:tbl>
              <a:tblPr/>
              <a:tblGrid>
                <a:gridCol w="414720"/>
                <a:gridCol w="414720"/>
                <a:gridCol w="414720"/>
                <a:gridCol w="414720"/>
                <a:gridCol w="414720"/>
                <a:gridCol w="415080"/>
              </a:tblGrid>
              <a:tr h="1136880">
                <a:tc rowSpan="2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Points d ’adaptation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96633"/>
                    </a:solidFill>
                  </a:tcPr>
                </a:tc>
                <a:tc gridSpan="4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Piste de Vulnérabilité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96633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rowSpan="2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Piste de Sensibilité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96633"/>
                    </a:solidFill>
                  </a:tcPr>
                </a:tc>
              </a:tr>
              <a:tr h="1351080">
                <a:tc v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96633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96633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96633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96633"/>
                    </a:solidFill>
                  </a:tcPr>
                </a:tc>
                <a:tc v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40392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96633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96633"/>
                    </a:solidFill>
                  </a:tcPr>
                </a:tc>
              </a:tr>
              <a:tr h="40392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96633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5050"/>
                    </a:solidFill>
                  </a:tcPr>
                </a:tc>
              </a:tr>
              <a:tr h="403920"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</a:tr>
              <a:tr h="403920"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</a:tr>
              <a:tr h="403920"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</a:tr>
            </a:tbl>
          </a:graphicData>
        </a:graphic>
      </p:graphicFrame>
      <p:pic>
        <p:nvPicPr>
          <p:cNvPr id="88" name="Image 51" descr=""/>
          <p:cNvPicPr/>
          <p:nvPr/>
        </p:nvPicPr>
        <p:blipFill>
          <a:blip r:embed="rId5"/>
          <a:stretch/>
        </p:blipFill>
        <p:spPr>
          <a:xfrm rot="5400000">
            <a:off x="6270120" y="8763480"/>
            <a:ext cx="564840" cy="564840"/>
          </a:xfrm>
          <a:prstGeom prst="rect">
            <a:avLst/>
          </a:prstGeom>
          <a:ln w="0">
            <a:solidFill>
              <a:srgbClr val="ffffff"/>
            </a:solidFill>
          </a:ln>
        </p:spPr>
      </p:pic>
      <p:sp>
        <p:nvSpPr>
          <p:cNvPr id="89" name="Rectangle 56"/>
          <p:cNvSpPr/>
          <p:nvPr/>
        </p:nvSpPr>
        <p:spPr>
          <a:xfrm rot="5400000">
            <a:off x="1272600" y="1976760"/>
            <a:ext cx="3777840" cy="745920"/>
          </a:xfrm>
          <a:prstGeom prst="rect">
            <a:avLst/>
          </a:prstGeom>
          <a:solidFill>
            <a:srgbClr val="92d05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  <a:buNone/>
            </a:pPr>
            <a:r>
              <a:rPr b="1" i="1" lang="fr-FR" sz="1700" spc="-1" strike="noStrike">
                <a:solidFill>
                  <a:srgbClr val="000000"/>
                </a:solidFill>
                <a:latin typeface="Times New Roman"/>
              </a:rPr>
              <a:t>APPAUVRISSEMENT DE LA </a:t>
            </a:r>
            <a:endParaRPr b="0" lang="fr-FR" sz="1700" spc="-1" strike="noStrike">
              <a:latin typeface="Arial"/>
            </a:endParaRPr>
          </a:p>
          <a:p>
            <a:pPr algn="r">
              <a:lnSpc>
                <a:spcPct val="100000"/>
              </a:lnSpc>
              <a:buNone/>
            </a:pPr>
            <a:r>
              <a:rPr b="1" i="1" lang="fr-FR" sz="1700" spc="-1" strike="noStrike">
                <a:solidFill>
                  <a:srgbClr val="000000"/>
                </a:solidFill>
                <a:latin typeface="Times New Roman"/>
              </a:rPr>
              <a:t>BIODIVERSITE AQUATIQUE</a:t>
            </a:r>
            <a:endParaRPr b="0" lang="fr-FR" sz="1700" spc="-1" strike="noStrike">
              <a:latin typeface="Arial"/>
            </a:endParaRPr>
          </a:p>
        </p:txBody>
      </p:sp>
      <p:graphicFrame>
        <p:nvGraphicFramePr>
          <p:cNvPr id="90" name="Tableau 57"/>
          <p:cNvGraphicFramePr/>
          <p:nvPr/>
        </p:nvGraphicFramePr>
        <p:xfrm>
          <a:off x="297720" y="460800"/>
          <a:ext cx="2488680" cy="3785400"/>
        </p:xfrm>
        <a:graphic>
          <a:graphicData uri="http://schemas.openxmlformats.org/drawingml/2006/table">
            <a:tbl>
              <a:tblPr/>
              <a:tblGrid>
                <a:gridCol w="414720"/>
                <a:gridCol w="414720"/>
                <a:gridCol w="414720"/>
                <a:gridCol w="414720"/>
                <a:gridCol w="414720"/>
                <a:gridCol w="415080"/>
              </a:tblGrid>
              <a:tr h="1139040">
                <a:tc rowSpan="2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Points d’ adaptation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  <a:tc gridSpan="4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Piste de Vulnérabilité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rowSpan="2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Piste de Sensibilité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</a:tr>
              <a:tr h="1351080">
                <a:tc v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  <a:tc v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40500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</a:tr>
              <a:tr h="40500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</a:tr>
              <a:tr h="40500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-6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5050"/>
                    </a:solidFill>
                  </a:tcPr>
                </a:tc>
              </a:tr>
              <a:tr h="405000"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</a:tr>
              <a:tr h="405000"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</a:tr>
            </a:tbl>
          </a:graphicData>
        </a:graphic>
      </p:graphicFrame>
      <p:pic>
        <p:nvPicPr>
          <p:cNvPr id="91" name="Image 58" descr=""/>
          <p:cNvPicPr/>
          <p:nvPr/>
        </p:nvPicPr>
        <p:blipFill>
          <a:blip r:embed="rId6"/>
          <a:stretch/>
        </p:blipFill>
        <p:spPr>
          <a:xfrm rot="5400000">
            <a:off x="2879640" y="622080"/>
            <a:ext cx="564840" cy="564840"/>
          </a:xfrm>
          <a:prstGeom prst="rect">
            <a:avLst/>
          </a:prstGeom>
          <a:ln w="0">
            <a:solidFill>
              <a:srgbClr val="ffffff"/>
            </a:solidFill>
          </a:ln>
        </p:spPr>
      </p:pic>
      <p:sp>
        <p:nvSpPr>
          <p:cNvPr id="92" name="Rectangle 59"/>
          <p:cNvSpPr/>
          <p:nvPr/>
        </p:nvSpPr>
        <p:spPr>
          <a:xfrm rot="5400000">
            <a:off x="1270800" y="6106680"/>
            <a:ext cx="3777840" cy="745920"/>
          </a:xfrm>
          <a:prstGeom prst="rect">
            <a:avLst/>
          </a:prstGeom>
          <a:solidFill>
            <a:srgbClr val="ff000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  <a:buNone/>
            </a:pPr>
            <a:r>
              <a:rPr b="1" i="1" lang="fr-FR" sz="1700" spc="-1" strike="noStrike">
                <a:solidFill>
                  <a:srgbClr val="000000"/>
                </a:solidFill>
                <a:latin typeface="Times New Roman"/>
              </a:rPr>
              <a:t>RISQUES NATURELS </a:t>
            </a:r>
            <a:endParaRPr b="0" lang="fr-FR" sz="1700" spc="-1" strike="noStrike">
              <a:latin typeface="Arial"/>
            </a:endParaRPr>
          </a:p>
          <a:p>
            <a:pPr algn="r">
              <a:lnSpc>
                <a:spcPct val="100000"/>
              </a:lnSpc>
              <a:buNone/>
            </a:pPr>
            <a:r>
              <a:rPr b="1" i="1" lang="fr-FR" sz="1700" spc="-1" strike="noStrike">
                <a:solidFill>
                  <a:srgbClr val="000000"/>
                </a:solidFill>
                <a:latin typeface="Times New Roman"/>
              </a:rPr>
              <a:t>LIES A L’EAU</a:t>
            </a:r>
            <a:endParaRPr b="0" lang="fr-FR" sz="1700" spc="-1" strike="noStrike">
              <a:latin typeface="Arial"/>
            </a:endParaRPr>
          </a:p>
        </p:txBody>
      </p:sp>
      <p:graphicFrame>
        <p:nvGraphicFramePr>
          <p:cNvPr id="93" name="Tableau 61"/>
          <p:cNvGraphicFramePr/>
          <p:nvPr/>
        </p:nvGraphicFramePr>
        <p:xfrm>
          <a:off x="297720" y="4590720"/>
          <a:ext cx="2488680" cy="3777840"/>
        </p:xfrm>
        <a:graphic>
          <a:graphicData uri="http://schemas.openxmlformats.org/drawingml/2006/table">
            <a:tbl>
              <a:tblPr/>
              <a:tblGrid>
                <a:gridCol w="414720"/>
                <a:gridCol w="414720"/>
                <a:gridCol w="414720"/>
                <a:gridCol w="414720"/>
                <a:gridCol w="414720"/>
                <a:gridCol w="415080"/>
              </a:tblGrid>
              <a:tr h="1136880">
                <a:tc rowSpan="2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Points d ’adaptation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 gridSpan="4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Piste de Vulnérabilité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rowSpan="2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Piste de Sensibilité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</a:tr>
              <a:tr h="1351080">
                <a:tc v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 v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40392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</a:tr>
              <a:tr h="40392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</a:tr>
              <a:tr h="40392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</a:tr>
              <a:tr h="40392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-10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5050"/>
                    </a:solidFill>
                  </a:tcPr>
                </a:tc>
              </a:tr>
              <a:tr h="403920"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</a:tr>
            </a:tbl>
          </a:graphicData>
        </a:graphic>
      </p:graphicFrame>
      <p:pic>
        <p:nvPicPr>
          <p:cNvPr id="94" name="Image 62" descr=""/>
          <p:cNvPicPr/>
          <p:nvPr/>
        </p:nvPicPr>
        <p:blipFill>
          <a:blip r:embed="rId7"/>
          <a:stretch/>
        </p:blipFill>
        <p:spPr>
          <a:xfrm rot="5400000">
            <a:off x="2883960" y="4681080"/>
            <a:ext cx="564840" cy="564840"/>
          </a:xfrm>
          <a:prstGeom prst="rect">
            <a:avLst/>
          </a:prstGeom>
          <a:ln w="0">
            <a:solidFill>
              <a:srgbClr val="ffffff"/>
            </a:solidFill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Rectangle 18"/>
          <p:cNvSpPr/>
          <p:nvPr/>
        </p:nvSpPr>
        <p:spPr>
          <a:xfrm rot="5400000">
            <a:off x="6033960" y="1927440"/>
            <a:ext cx="3777840" cy="745920"/>
          </a:xfrm>
          <a:prstGeom prst="rect">
            <a:avLst/>
          </a:prstGeom>
          <a:solidFill>
            <a:srgbClr val="ffc00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  <a:buNone/>
            </a:pPr>
            <a:r>
              <a:rPr b="1" i="1" lang="fr-FR" sz="1700" spc="-1" strike="noStrike">
                <a:solidFill>
                  <a:srgbClr val="000000"/>
                </a:solidFill>
                <a:latin typeface="Times New Roman"/>
              </a:rPr>
              <a:t>ASSECHEMENT DES SOLS</a:t>
            </a:r>
            <a:endParaRPr b="0" lang="fr-FR" sz="1700" spc="-1" strike="noStrike">
              <a:latin typeface="Arial"/>
            </a:endParaRPr>
          </a:p>
        </p:txBody>
      </p:sp>
      <p:pic>
        <p:nvPicPr>
          <p:cNvPr id="96" name="Image 19" descr=""/>
          <p:cNvPicPr/>
          <p:nvPr/>
        </p:nvPicPr>
        <p:blipFill>
          <a:blip r:embed="rId1"/>
          <a:stretch/>
        </p:blipFill>
        <p:spPr>
          <a:xfrm rot="5400000">
            <a:off x="7640280" y="483840"/>
            <a:ext cx="564840" cy="564840"/>
          </a:xfrm>
          <a:prstGeom prst="rect">
            <a:avLst/>
          </a:prstGeom>
          <a:ln w="0">
            <a:solidFill>
              <a:srgbClr val="ffffff"/>
            </a:solidFill>
          </a:ln>
        </p:spPr>
      </p:pic>
      <p:graphicFrame>
        <p:nvGraphicFramePr>
          <p:cNvPr id="97" name="Tableau 20"/>
          <p:cNvGraphicFramePr/>
          <p:nvPr/>
        </p:nvGraphicFramePr>
        <p:xfrm>
          <a:off x="5043960" y="411480"/>
          <a:ext cx="2488680" cy="3777840"/>
        </p:xfrm>
        <a:graphic>
          <a:graphicData uri="http://schemas.openxmlformats.org/drawingml/2006/table">
            <a:tbl>
              <a:tblPr/>
              <a:tblGrid>
                <a:gridCol w="414720"/>
                <a:gridCol w="414720"/>
                <a:gridCol w="414720"/>
                <a:gridCol w="414720"/>
                <a:gridCol w="414720"/>
                <a:gridCol w="415080"/>
              </a:tblGrid>
              <a:tr h="1136880">
                <a:tc rowSpan="2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Points d’adaptation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000"/>
                    </a:solidFill>
                  </a:tcPr>
                </a:tc>
                <a:tc gridSpan="4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Piste de Vulnérabilité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000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rowSpan="2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Piste de Sensibilité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000"/>
                    </a:solidFill>
                  </a:tcPr>
                </a:tc>
              </a:tr>
              <a:tr h="1251720">
                <a:tc v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000"/>
                    </a:solidFill>
                  </a:tcPr>
                </a:tc>
                <a:tc v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40392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000"/>
                    </a:solidFill>
                  </a:tcPr>
                </a:tc>
              </a:tr>
              <a:tr h="40392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5050"/>
                    </a:solidFill>
                  </a:tcPr>
                </a:tc>
              </a:tr>
              <a:tr h="403920"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</a:tr>
              <a:tr h="403920"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</a:tr>
              <a:tr h="403920"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</a:tr>
            </a:tbl>
          </a:graphicData>
        </a:graphic>
      </p:graphicFrame>
      <p:sp>
        <p:nvSpPr>
          <p:cNvPr id="98" name="Rectangle 21"/>
          <p:cNvSpPr/>
          <p:nvPr/>
        </p:nvSpPr>
        <p:spPr>
          <a:xfrm rot="5400000">
            <a:off x="6033960" y="6027480"/>
            <a:ext cx="3777840" cy="745920"/>
          </a:xfrm>
          <a:prstGeom prst="rect">
            <a:avLst/>
          </a:prstGeom>
          <a:solidFill>
            <a:srgbClr val="ffc00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  <a:buNone/>
            </a:pPr>
            <a:r>
              <a:rPr b="1" i="1" lang="fr-FR" sz="1700" spc="-1" strike="noStrike">
                <a:solidFill>
                  <a:srgbClr val="000000"/>
                </a:solidFill>
                <a:latin typeface="Times New Roman"/>
              </a:rPr>
              <a:t>ASSECHEMENT DES SOLS</a:t>
            </a:r>
            <a:endParaRPr b="0" lang="fr-FR" sz="1700" spc="-1" strike="noStrike">
              <a:latin typeface="Arial"/>
            </a:endParaRPr>
          </a:p>
        </p:txBody>
      </p:sp>
      <p:pic>
        <p:nvPicPr>
          <p:cNvPr id="99" name="Image 22" descr=""/>
          <p:cNvPicPr/>
          <p:nvPr/>
        </p:nvPicPr>
        <p:blipFill>
          <a:blip r:embed="rId2"/>
          <a:stretch/>
        </p:blipFill>
        <p:spPr>
          <a:xfrm rot="5400000">
            <a:off x="7640280" y="4584240"/>
            <a:ext cx="564840" cy="564840"/>
          </a:xfrm>
          <a:prstGeom prst="rect">
            <a:avLst/>
          </a:prstGeom>
          <a:ln w="0">
            <a:solidFill>
              <a:srgbClr val="ffffff"/>
            </a:solidFill>
          </a:ln>
        </p:spPr>
      </p:pic>
      <p:graphicFrame>
        <p:nvGraphicFramePr>
          <p:cNvPr id="100" name="Tableau 23"/>
          <p:cNvGraphicFramePr/>
          <p:nvPr/>
        </p:nvGraphicFramePr>
        <p:xfrm>
          <a:off x="5043960" y="4511520"/>
          <a:ext cx="2488680" cy="3777840"/>
        </p:xfrm>
        <a:graphic>
          <a:graphicData uri="http://schemas.openxmlformats.org/drawingml/2006/table">
            <a:tbl>
              <a:tblPr/>
              <a:tblGrid>
                <a:gridCol w="414720"/>
                <a:gridCol w="414720"/>
                <a:gridCol w="414720"/>
                <a:gridCol w="414720"/>
                <a:gridCol w="414720"/>
                <a:gridCol w="415080"/>
              </a:tblGrid>
              <a:tr h="1136880">
                <a:tc rowSpan="2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Points d’adaptation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000"/>
                    </a:solidFill>
                  </a:tcPr>
                </a:tc>
                <a:tc gridSpan="4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Piste de Vulnérabilité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000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rowSpan="2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Piste de Sensibilité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000"/>
                    </a:solidFill>
                  </a:tcPr>
                </a:tc>
              </a:tr>
              <a:tr h="1251720">
                <a:tc v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000"/>
                    </a:solidFill>
                  </a:tcPr>
                </a:tc>
                <a:tc v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40392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000"/>
                    </a:solidFill>
                  </a:tcPr>
                </a:tc>
              </a:tr>
              <a:tr h="40392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000"/>
                    </a:solidFill>
                  </a:tcPr>
                </a:tc>
              </a:tr>
              <a:tr h="40392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5050"/>
                    </a:solidFill>
                  </a:tcPr>
                </a:tc>
              </a:tr>
              <a:tr h="403920"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</a:tr>
              <a:tr h="403920"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</a:tr>
            </a:tbl>
          </a:graphicData>
        </a:graphic>
      </p:graphicFrame>
      <p:sp>
        <p:nvSpPr>
          <p:cNvPr id="101" name="Rectangle 24"/>
          <p:cNvSpPr/>
          <p:nvPr/>
        </p:nvSpPr>
        <p:spPr>
          <a:xfrm rot="5400000">
            <a:off x="6033960" y="10132920"/>
            <a:ext cx="3777840" cy="745920"/>
          </a:xfrm>
          <a:prstGeom prst="rect">
            <a:avLst/>
          </a:prstGeom>
          <a:solidFill>
            <a:srgbClr val="ffc00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  <a:buNone/>
            </a:pPr>
            <a:r>
              <a:rPr b="1" i="1" lang="fr-FR" sz="1700" spc="-1" strike="noStrike">
                <a:solidFill>
                  <a:srgbClr val="000000"/>
                </a:solidFill>
                <a:latin typeface="Times New Roman"/>
              </a:rPr>
              <a:t>ASSECHEMENT DES SOLS</a:t>
            </a:r>
            <a:endParaRPr b="0" lang="fr-FR" sz="1700" spc="-1" strike="noStrike">
              <a:latin typeface="Arial"/>
            </a:endParaRPr>
          </a:p>
        </p:txBody>
      </p:sp>
      <p:pic>
        <p:nvPicPr>
          <p:cNvPr id="102" name="Image 25" descr=""/>
          <p:cNvPicPr/>
          <p:nvPr/>
        </p:nvPicPr>
        <p:blipFill>
          <a:blip r:embed="rId3"/>
          <a:stretch/>
        </p:blipFill>
        <p:spPr>
          <a:xfrm rot="5400000">
            <a:off x="7640280" y="8689680"/>
            <a:ext cx="564840" cy="564840"/>
          </a:xfrm>
          <a:prstGeom prst="rect">
            <a:avLst/>
          </a:prstGeom>
          <a:ln w="0">
            <a:solidFill>
              <a:srgbClr val="ffffff"/>
            </a:solidFill>
          </a:ln>
        </p:spPr>
      </p:pic>
      <p:graphicFrame>
        <p:nvGraphicFramePr>
          <p:cNvPr id="103" name="Tableau 26"/>
          <p:cNvGraphicFramePr/>
          <p:nvPr/>
        </p:nvGraphicFramePr>
        <p:xfrm>
          <a:off x="5043960" y="8616960"/>
          <a:ext cx="2488680" cy="3777840"/>
        </p:xfrm>
        <a:graphic>
          <a:graphicData uri="http://schemas.openxmlformats.org/drawingml/2006/table">
            <a:tbl>
              <a:tblPr/>
              <a:tblGrid>
                <a:gridCol w="414720"/>
                <a:gridCol w="414720"/>
                <a:gridCol w="414720"/>
                <a:gridCol w="414720"/>
                <a:gridCol w="414720"/>
                <a:gridCol w="415080"/>
              </a:tblGrid>
              <a:tr h="1136880">
                <a:tc rowSpan="2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Points d’adaptation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000"/>
                    </a:solidFill>
                  </a:tcPr>
                </a:tc>
                <a:tc gridSpan="4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Piste de Vulnérabilité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000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rowSpan="2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Piste de Sensibilité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000"/>
                    </a:solidFill>
                  </a:tcPr>
                </a:tc>
              </a:tr>
              <a:tr h="1251720">
                <a:tc v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000"/>
                    </a:solidFill>
                  </a:tcPr>
                </a:tc>
                <a:tc v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40392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000"/>
                    </a:solidFill>
                  </a:tcPr>
                </a:tc>
              </a:tr>
              <a:tr h="40392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000"/>
                    </a:solidFill>
                  </a:tcPr>
                </a:tc>
              </a:tr>
              <a:tr h="40392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000"/>
                    </a:solidFill>
                  </a:tcPr>
                </a:tc>
              </a:tr>
              <a:tr h="40392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-10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5050"/>
                    </a:solidFill>
                  </a:tcPr>
                </a:tc>
              </a:tr>
              <a:tr h="403920"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</a:tr>
            </a:tbl>
          </a:graphicData>
        </a:graphic>
      </p:graphicFrame>
      <p:sp>
        <p:nvSpPr>
          <p:cNvPr id="104" name="Rectangle 30"/>
          <p:cNvSpPr/>
          <p:nvPr/>
        </p:nvSpPr>
        <p:spPr>
          <a:xfrm rot="5400000">
            <a:off x="3020040" y="5995440"/>
            <a:ext cx="11768400" cy="745920"/>
          </a:xfrm>
          <a:prstGeom prst="rect">
            <a:avLst/>
          </a:prstGeom>
          <a:solidFill>
            <a:srgbClr val="ffc00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i="1" lang="fr-FR" sz="44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1" i="1" lang="fr-FR" sz="4400" spc="-1" strike="noStrike">
                <a:solidFill>
                  <a:srgbClr val="000000"/>
                </a:solidFill>
                <a:latin typeface="Times New Roman"/>
              </a:rPr>
              <a:t>ENJEU : ASSECHEMENT DES SOLS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05" name="Rectangle 64"/>
          <p:cNvSpPr/>
          <p:nvPr/>
        </p:nvSpPr>
        <p:spPr>
          <a:xfrm rot="5400000">
            <a:off x="1317960" y="10125360"/>
            <a:ext cx="3777840" cy="745920"/>
          </a:xfrm>
          <a:prstGeom prst="rect">
            <a:avLst/>
          </a:prstGeom>
          <a:solidFill>
            <a:srgbClr val="5b9bd5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  <a:buNone/>
            </a:pPr>
            <a:r>
              <a:rPr b="1" i="1" lang="fr-FR" sz="1700" spc="-1" strike="noStrike">
                <a:solidFill>
                  <a:srgbClr val="000000"/>
                </a:solidFill>
                <a:latin typeface="Times New Roman"/>
              </a:rPr>
              <a:t>BAISSE DE LA </a:t>
            </a:r>
            <a:endParaRPr b="0" lang="fr-FR" sz="1700" spc="-1" strike="noStrike">
              <a:latin typeface="Arial"/>
            </a:endParaRPr>
          </a:p>
          <a:p>
            <a:pPr algn="r">
              <a:lnSpc>
                <a:spcPct val="100000"/>
              </a:lnSpc>
              <a:buNone/>
            </a:pPr>
            <a:r>
              <a:rPr b="1" i="1" lang="fr-FR" sz="1700" spc="-1" strike="noStrike">
                <a:solidFill>
                  <a:srgbClr val="000000"/>
                </a:solidFill>
                <a:latin typeface="Times New Roman"/>
              </a:rPr>
              <a:t>DISPONIBILITE EN EAU</a:t>
            </a:r>
            <a:endParaRPr b="0" lang="fr-FR" sz="1700" spc="-1" strike="noStrike">
              <a:latin typeface="Arial"/>
            </a:endParaRPr>
          </a:p>
        </p:txBody>
      </p:sp>
      <p:graphicFrame>
        <p:nvGraphicFramePr>
          <p:cNvPr id="106" name="Tableau 65"/>
          <p:cNvGraphicFramePr/>
          <p:nvPr/>
        </p:nvGraphicFramePr>
        <p:xfrm>
          <a:off x="341640" y="8616960"/>
          <a:ext cx="2488680" cy="3777840"/>
        </p:xfrm>
        <a:graphic>
          <a:graphicData uri="http://schemas.openxmlformats.org/drawingml/2006/table">
            <a:tbl>
              <a:tblPr/>
              <a:tblGrid>
                <a:gridCol w="414720"/>
                <a:gridCol w="414720"/>
                <a:gridCol w="414720"/>
                <a:gridCol w="414720"/>
                <a:gridCol w="414720"/>
                <a:gridCol w="415080"/>
              </a:tblGrid>
              <a:tr h="1136880">
                <a:tc rowSpan="2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Points d’ adaptation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  <a:tc gridSpan="4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Piste de Vulnérabilité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rowSpan="2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Piste de Sensibilité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</a:tr>
              <a:tr h="1251720">
                <a:tc v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  <a:tc v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40392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</a:tr>
              <a:tr h="40392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</a:tr>
              <a:tr h="40392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</a:tr>
              <a:tr h="40392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-10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5050"/>
                    </a:solidFill>
                  </a:tcPr>
                </a:tc>
              </a:tr>
              <a:tr h="403920"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</a:tr>
            </a:tbl>
          </a:graphicData>
        </a:graphic>
      </p:graphicFrame>
      <p:pic>
        <p:nvPicPr>
          <p:cNvPr id="107" name="Image 66" descr=""/>
          <p:cNvPicPr/>
          <p:nvPr/>
        </p:nvPicPr>
        <p:blipFill>
          <a:blip r:embed="rId4"/>
          <a:stretch/>
        </p:blipFill>
        <p:spPr>
          <a:xfrm rot="5400000">
            <a:off x="2924640" y="8714880"/>
            <a:ext cx="564840" cy="564840"/>
          </a:xfrm>
          <a:prstGeom prst="rect">
            <a:avLst/>
          </a:prstGeom>
          <a:ln w="0">
            <a:solidFill>
              <a:srgbClr val="ffffff"/>
            </a:solidFill>
          </a:ln>
        </p:spPr>
      </p:pic>
      <p:sp>
        <p:nvSpPr>
          <p:cNvPr id="108" name="Rectangle 67"/>
          <p:cNvSpPr/>
          <p:nvPr/>
        </p:nvSpPr>
        <p:spPr>
          <a:xfrm rot="5400000">
            <a:off x="-1631880" y="5995440"/>
            <a:ext cx="11768400" cy="745920"/>
          </a:xfrm>
          <a:prstGeom prst="rect">
            <a:avLst/>
          </a:prstGeom>
          <a:solidFill>
            <a:srgbClr val="5b9bd5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i="1" lang="fr-FR" sz="44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1" i="1" lang="fr-FR" sz="4400" spc="-1" strike="noStrike">
                <a:solidFill>
                  <a:srgbClr val="000000"/>
                </a:solidFill>
                <a:latin typeface="Times New Roman"/>
              </a:rPr>
              <a:t>ENJEU : BAISSE DISPONIBILITE EN EAU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09" name="Rectangle 71"/>
          <p:cNvSpPr/>
          <p:nvPr/>
        </p:nvSpPr>
        <p:spPr>
          <a:xfrm rot="5400000">
            <a:off x="1317960" y="6019920"/>
            <a:ext cx="3777840" cy="745920"/>
          </a:xfrm>
          <a:prstGeom prst="rect">
            <a:avLst/>
          </a:prstGeom>
          <a:solidFill>
            <a:srgbClr val="5b9bd5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  <a:buNone/>
            </a:pPr>
            <a:r>
              <a:rPr b="1" i="1" lang="fr-FR" sz="1700" spc="-1" strike="noStrike">
                <a:solidFill>
                  <a:srgbClr val="000000"/>
                </a:solidFill>
                <a:latin typeface="Times New Roman"/>
              </a:rPr>
              <a:t>BAISSE DE LA </a:t>
            </a:r>
            <a:endParaRPr b="0" lang="fr-FR" sz="1700" spc="-1" strike="noStrike">
              <a:latin typeface="Arial"/>
            </a:endParaRPr>
          </a:p>
          <a:p>
            <a:pPr algn="r">
              <a:lnSpc>
                <a:spcPct val="100000"/>
              </a:lnSpc>
              <a:buNone/>
            </a:pPr>
            <a:r>
              <a:rPr b="1" i="1" lang="fr-FR" sz="1700" spc="-1" strike="noStrike">
                <a:solidFill>
                  <a:srgbClr val="000000"/>
                </a:solidFill>
                <a:latin typeface="Times New Roman"/>
              </a:rPr>
              <a:t>DISPONIBILITE EN EAU</a:t>
            </a:r>
            <a:endParaRPr b="0" lang="fr-FR" sz="1700" spc="-1" strike="noStrike">
              <a:latin typeface="Arial"/>
            </a:endParaRPr>
          </a:p>
        </p:txBody>
      </p:sp>
      <p:graphicFrame>
        <p:nvGraphicFramePr>
          <p:cNvPr id="110" name="Tableau 72"/>
          <p:cNvGraphicFramePr/>
          <p:nvPr/>
        </p:nvGraphicFramePr>
        <p:xfrm>
          <a:off x="341640" y="4511520"/>
          <a:ext cx="2488680" cy="3777840"/>
        </p:xfrm>
        <a:graphic>
          <a:graphicData uri="http://schemas.openxmlformats.org/drawingml/2006/table">
            <a:tbl>
              <a:tblPr/>
              <a:tblGrid>
                <a:gridCol w="414720"/>
                <a:gridCol w="414720"/>
                <a:gridCol w="414720"/>
                <a:gridCol w="414720"/>
                <a:gridCol w="414720"/>
                <a:gridCol w="415080"/>
              </a:tblGrid>
              <a:tr h="1136880">
                <a:tc rowSpan="2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Points d’ adaptation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  <a:tc gridSpan="4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Piste de Vulnérabilité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rowSpan="2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Piste de Sensibilité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</a:tr>
              <a:tr h="1251720">
                <a:tc v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  <a:tc v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40392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</a:tr>
              <a:tr h="40392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</a:tr>
              <a:tr h="40392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5050"/>
                    </a:solidFill>
                  </a:tcPr>
                </a:tc>
              </a:tr>
              <a:tr h="403920"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</a:tr>
              <a:tr h="403920"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</a:tr>
            </a:tbl>
          </a:graphicData>
        </a:graphic>
      </p:graphicFrame>
      <p:pic>
        <p:nvPicPr>
          <p:cNvPr id="111" name="Image 73" descr=""/>
          <p:cNvPicPr/>
          <p:nvPr/>
        </p:nvPicPr>
        <p:blipFill>
          <a:blip r:embed="rId5"/>
          <a:stretch/>
        </p:blipFill>
        <p:spPr>
          <a:xfrm rot="5400000">
            <a:off x="2924640" y="4609440"/>
            <a:ext cx="564840" cy="564840"/>
          </a:xfrm>
          <a:prstGeom prst="rect">
            <a:avLst/>
          </a:prstGeom>
          <a:ln w="0">
            <a:solidFill>
              <a:srgbClr val="ffffff"/>
            </a:solidFill>
          </a:ln>
        </p:spPr>
      </p:pic>
      <p:sp>
        <p:nvSpPr>
          <p:cNvPr id="112" name="Rectangle 74"/>
          <p:cNvSpPr/>
          <p:nvPr/>
        </p:nvSpPr>
        <p:spPr>
          <a:xfrm rot="5400000">
            <a:off x="1317960" y="1899360"/>
            <a:ext cx="3777840" cy="745920"/>
          </a:xfrm>
          <a:prstGeom prst="rect">
            <a:avLst/>
          </a:prstGeom>
          <a:solidFill>
            <a:srgbClr val="5b9bd5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  <a:buNone/>
            </a:pPr>
            <a:r>
              <a:rPr b="1" i="1" lang="fr-FR" sz="1700" spc="-1" strike="noStrike">
                <a:solidFill>
                  <a:srgbClr val="000000"/>
                </a:solidFill>
                <a:latin typeface="Times New Roman"/>
              </a:rPr>
              <a:t>BAISSE DE LA </a:t>
            </a:r>
            <a:endParaRPr b="0" lang="fr-FR" sz="1700" spc="-1" strike="noStrike">
              <a:latin typeface="Arial"/>
            </a:endParaRPr>
          </a:p>
          <a:p>
            <a:pPr algn="r">
              <a:lnSpc>
                <a:spcPct val="100000"/>
              </a:lnSpc>
              <a:buNone/>
            </a:pPr>
            <a:r>
              <a:rPr b="1" i="1" lang="fr-FR" sz="1700" spc="-1" strike="noStrike">
                <a:solidFill>
                  <a:srgbClr val="000000"/>
                </a:solidFill>
                <a:latin typeface="Times New Roman"/>
              </a:rPr>
              <a:t>DISPONIBILITE EN EAU</a:t>
            </a:r>
            <a:endParaRPr b="0" lang="fr-FR" sz="1700" spc="-1" strike="noStrike">
              <a:latin typeface="Arial"/>
            </a:endParaRPr>
          </a:p>
        </p:txBody>
      </p:sp>
      <p:graphicFrame>
        <p:nvGraphicFramePr>
          <p:cNvPr id="113" name="Tableau 75"/>
          <p:cNvGraphicFramePr/>
          <p:nvPr/>
        </p:nvGraphicFramePr>
        <p:xfrm>
          <a:off x="341640" y="391320"/>
          <a:ext cx="2488680" cy="3777840"/>
        </p:xfrm>
        <a:graphic>
          <a:graphicData uri="http://schemas.openxmlformats.org/drawingml/2006/table">
            <a:tbl>
              <a:tblPr/>
              <a:tblGrid>
                <a:gridCol w="414720"/>
                <a:gridCol w="414720"/>
                <a:gridCol w="414720"/>
                <a:gridCol w="414720"/>
                <a:gridCol w="414720"/>
                <a:gridCol w="415080"/>
              </a:tblGrid>
              <a:tr h="1136880">
                <a:tc rowSpan="2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Points d’ adaptation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  <a:tc gridSpan="4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Piste de Vulnérabilité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rowSpan="2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Piste de Sensibilité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</a:tr>
              <a:tr h="1251720">
                <a:tc v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  <a:tc v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40392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</a:tr>
              <a:tr h="40392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5050"/>
                    </a:solidFill>
                  </a:tcPr>
                </a:tc>
              </a:tr>
              <a:tr h="403920"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</a:tr>
              <a:tr h="403920"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</a:tr>
              <a:tr h="403920"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</a:tr>
            </a:tbl>
          </a:graphicData>
        </a:graphic>
      </p:graphicFrame>
      <p:pic>
        <p:nvPicPr>
          <p:cNvPr id="114" name="Image 76" descr=""/>
          <p:cNvPicPr/>
          <p:nvPr/>
        </p:nvPicPr>
        <p:blipFill>
          <a:blip r:embed="rId6"/>
          <a:stretch/>
        </p:blipFill>
        <p:spPr>
          <a:xfrm rot="5400000">
            <a:off x="2924640" y="488520"/>
            <a:ext cx="564840" cy="564840"/>
          </a:xfrm>
          <a:prstGeom prst="rect">
            <a:avLst/>
          </a:prstGeom>
          <a:ln w="0">
            <a:solidFill>
              <a:srgbClr val="ffffff"/>
            </a:solidFill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Rectangle 30"/>
          <p:cNvSpPr/>
          <p:nvPr/>
        </p:nvSpPr>
        <p:spPr>
          <a:xfrm rot="5400000">
            <a:off x="3020040" y="5995440"/>
            <a:ext cx="11768400" cy="745920"/>
          </a:xfrm>
          <a:prstGeom prst="rect">
            <a:avLst/>
          </a:prstGeom>
          <a:solidFill>
            <a:srgbClr val="996633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i="1" lang="fr-FR" sz="44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1" i="1" lang="fr-FR" sz="4400" spc="-1" strike="noStrike">
                <a:solidFill>
                  <a:srgbClr val="000000"/>
                </a:solidFill>
                <a:latin typeface="Times New Roman"/>
              </a:rPr>
              <a:t>ENJEU : DETERIORATION DE LA QUALITE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16" name="Rectangle 27"/>
          <p:cNvSpPr/>
          <p:nvPr/>
        </p:nvSpPr>
        <p:spPr>
          <a:xfrm rot="5400000">
            <a:off x="6111360" y="2000160"/>
            <a:ext cx="3777840" cy="745920"/>
          </a:xfrm>
          <a:prstGeom prst="rect">
            <a:avLst/>
          </a:prstGeom>
          <a:solidFill>
            <a:srgbClr val="996633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  <a:buNone/>
            </a:pPr>
            <a:r>
              <a:rPr b="1" i="1" lang="fr-FR" sz="1700" spc="-1" strike="noStrike">
                <a:solidFill>
                  <a:srgbClr val="000000"/>
                </a:solidFill>
                <a:latin typeface="Times New Roman"/>
              </a:rPr>
              <a:t>DETERIORATION DE LA</a:t>
            </a:r>
            <a:endParaRPr b="0" lang="fr-FR" sz="1700" spc="-1" strike="noStrike">
              <a:latin typeface="Arial"/>
            </a:endParaRPr>
          </a:p>
          <a:p>
            <a:pPr algn="r">
              <a:lnSpc>
                <a:spcPct val="100000"/>
              </a:lnSpc>
              <a:buNone/>
            </a:pPr>
            <a:r>
              <a:rPr b="1" i="1" lang="fr-FR" sz="1700" spc="-1" strike="noStrike">
                <a:solidFill>
                  <a:srgbClr val="000000"/>
                </a:solidFill>
                <a:latin typeface="Times New Roman"/>
              </a:rPr>
              <a:t>QUALITE DE L’EAU</a:t>
            </a:r>
            <a:endParaRPr b="0" lang="fr-FR" sz="1700" spc="-1" strike="noStrike">
              <a:latin typeface="Arial"/>
            </a:endParaRPr>
          </a:p>
        </p:txBody>
      </p:sp>
      <p:graphicFrame>
        <p:nvGraphicFramePr>
          <p:cNvPr id="117" name="Tableau 28"/>
          <p:cNvGraphicFramePr/>
          <p:nvPr/>
        </p:nvGraphicFramePr>
        <p:xfrm>
          <a:off x="5144400" y="490680"/>
          <a:ext cx="2488680" cy="3777840"/>
        </p:xfrm>
        <a:graphic>
          <a:graphicData uri="http://schemas.openxmlformats.org/drawingml/2006/table">
            <a:tbl>
              <a:tblPr/>
              <a:tblGrid>
                <a:gridCol w="414720"/>
                <a:gridCol w="414720"/>
                <a:gridCol w="414720"/>
                <a:gridCol w="414720"/>
                <a:gridCol w="414720"/>
                <a:gridCol w="415080"/>
              </a:tblGrid>
              <a:tr h="1136880">
                <a:tc rowSpan="2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Points d ’adaptation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96633"/>
                    </a:solidFill>
                  </a:tcPr>
                </a:tc>
                <a:tc gridSpan="4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Piste de Vulnérabilité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96633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rowSpan="2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Piste de Sensibilité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96633"/>
                    </a:solidFill>
                  </a:tcPr>
                </a:tc>
              </a:tr>
              <a:tr h="1251720">
                <a:tc v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96633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96633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96633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96633"/>
                    </a:solidFill>
                  </a:tcPr>
                </a:tc>
                <a:tc v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40392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96633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96633"/>
                    </a:solidFill>
                  </a:tcPr>
                </a:tc>
              </a:tr>
              <a:tr h="40392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96633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5050"/>
                    </a:solidFill>
                  </a:tcPr>
                </a:tc>
              </a:tr>
              <a:tr h="403920"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</a:tr>
              <a:tr h="403920"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</a:tr>
              <a:tr h="403920"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</a:tr>
            </a:tbl>
          </a:graphicData>
        </a:graphic>
      </p:graphicFrame>
      <p:pic>
        <p:nvPicPr>
          <p:cNvPr id="118" name="Image 29" descr=""/>
          <p:cNvPicPr/>
          <p:nvPr/>
        </p:nvPicPr>
        <p:blipFill>
          <a:blip r:embed="rId1"/>
          <a:stretch/>
        </p:blipFill>
        <p:spPr>
          <a:xfrm rot="5400000">
            <a:off x="7726320" y="606240"/>
            <a:ext cx="564840" cy="564840"/>
          </a:xfrm>
          <a:prstGeom prst="rect">
            <a:avLst/>
          </a:prstGeom>
          <a:ln w="0">
            <a:solidFill>
              <a:srgbClr val="ffffff"/>
            </a:solidFill>
          </a:ln>
        </p:spPr>
      </p:pic>
      <p:sp>
        <p:nvSpPr>
          <p:cNvPr id="119" name="Rectangle 31"/>
          <p:cNvSpPr/>
          <p:nvPr/>
        </p:nvSpPr>
        <p:spPr>
          <a:xfrm rot="5400000">
            <a:off x="6104880" y="6021360"/>
            <a:ext cx="3777840" cy="745920"/>
          </a:xfrm>
          <a:prstGeom prst="rect">
            <a:avLst/>
          </a:prstGeom>
          <a:solidFill>
            <a:srgbClr val="996633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  <a:buNone/>
            </a:pPr>
            <a:r>
              <a:rPr b="1" i="1" lang="fr-FR" sz="1700" spc="-1" strike="noStrike">
                <a:solidFill>
                  <a:srgbClr val="000000"/>
                </a:solidFill>
                <a:latin typeface="Times New Roman"/>
              </a:rPr>
              <a:t>DETERIORATION DE LA</a:t>
            </a:r>
            <a:endParaRPr b="0" lang="fr-FR" sz="1700" spc="-1" strike="noStrike">
              <a:latin typeface="Arial"/>
            </a:endParaRPr>
          </a:p>
          <a:p>
            <a:pPr algn="r">
              <a:lnSpc>
                <a:spcPct val="100000"/>
              </a:lnSpc>
              <a:buNone/>
            </a:pPr>
            <a:r>
              <a:rPr b="1" i="1" lang="fr-FR" sz="1700" spc="-1" strike="noStrike">
                <a:solidFill>
                  <a:srgbClr val="000000"/>
                </a:solidFill>
                <a:latin typeface="Times New Roman"/>
              </a:rPr>
              <a:t>QUALITE DE L’EAU</a:t>
            </a:r>
            <a:endParaRPr b="0" lang="fr-FR" sz="1700" spc="-1" strike="noStrike">
              <a:latin typeface="Arial"/>
            </a:endParaRPr>
          </a:p>
        </p:txBody>
      </p:sp>
      <p:graphicFrame>
        <p:nvGraphicFramePr>
          <p:cNvPr id="120" name="Tableau 32"/>
          <p:cNvGraphicFramePr/>
          <p:nvPr/>
        </p:nvGraphicFramePr>
        <p:xfrm>
          <a:off x="5137920" y="4511520"/>
          <a:ext cx="2488680" cy="3777840"/>
        </p:xfrm>
        <a:graphic>
          <a:graphicData uri="http://schemas.openxmlformats.org/drawingml/2006/table">
            <a:tbl>
              <a:tblPr/>
              <a:tblGrid>
                <a:gridCol w="414720"/>
                <a:gridCol w="414720"/>
                <a:gridCol w="414720"/>
                <a:gridCol w="414720"/>
                <a:gridCol w="414720"/>
                <a:gridCol w="415080"/>
              </a:tblGrid>
              <a:tr h="1136880">
                <a:tc rowSpan="2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Points d ’adaptation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96633"/>
                    </a:solidFill>
                  </a:tcPr>
                </a:tc>
                <a:tc gridSpan="4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Piste de Vulnérabilité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96633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rowSpan="2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Piste de Sensibilité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96633"/>
                    </a:solidFill>
                  </a:tcPr>
                </a:tc>
              </a:tr>
              <a:tr h="1251720">
                <a:tc v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96633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96633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96633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96633"/>
                    </a:solidFill>
                  </a:tcPr>
                </a:tc>
                <a:tc v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40392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96633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96633"/>
                    </a:solidFill>
                  </a:tcPr>
                </a:tc>
              </a:tr>
              <a:tr h="40392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96633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96633"/>
                    </a:solidFill>
                  </a:tcPr>
                </a:tc>
              </a:tr>
              <a:tr h="40392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-6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96633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5050"/>
                    </a:solidFill>
                  </a:tcPr>
                </a:tc>
              </a:tr>
              <a:tr h="403920"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</a:tr>
              <a:tr h="403920"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</a:tr>
            </a:tbl>
          </a:graphicData>
        </a:graphic>
      </p:graphicFrame>
      <p:pic>
        <p:nvPicPr>
          <p:cNvPr id="121" name="Image 33" descr=""/>
          <p:cNvPicPr/>
          <p:nvPr/>
        </p:nvPicPr>
        <p:blipFill>
          <a:blip r:embed="rId2"/>
          <a:stretch/>
        </p:blipFill>
        <p:spPr>
          <a:xfrm rot="5400000">
            <a:off x="7719840" y="4627800"/>
            <a:ext cx="564840" cy="564840"/>
          </a:xfrm>
          <a:prstGeom prst="rect">
            <a:avLst/>
          </a:prstGeom>
          <a:ln w="0">
            <a:solidFill>
              <a:srgbClr val="ffffff"/>
            </a:solidFill>
          </a:ln>
        </p:spPr>
      </p:pic>
      <p:sp>
        <p:nvSpPr>
          <p:cNvPr id="122" name="Rectangle 34"/>
          <p:cNvSpPr/>
          <p:nvPr/>
        </p:nvSpPr>
        <p:spPr>
          <a:xfrm rot="5400000">
            <a:off x="6104880" y="10029600"/>
            <a:ext cx="3777840" cy="745920"/>
          </a:xfrm>
          <a:prstGeom prst="rect">
            <a:avLst/>
          </a:prstGeom>
          <a:solidFill>
            <a:srgbClr val="996633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  <a:buNone/>
            </a:pPr>
            <a:r>
              <a:rPr b="1" i="1" lang="fr-FR" sz="1700" spc="-1" strike="noStrike">
                <a:solidFill>
                  <a:srgbClr val="000000"/>
                </a:solidFill>
                <a:latin typeface="Times New Roman"/>
              </a:rPr>
              <a:t>DETERIORATION DE LA</a:t>
            </a:r>
            <a:endParaRPr b="0" lang="fr-FR" sz="1700" spc="-1" strike="noStrike">
              <a:latin typeface="Arial"/>
            </a:endParaRPr>
          </a:p>
          <a:p>
            <a:pPr algn="r">
              <a:lnSpc>
                <a:spcPct val="100000"/>
              </a:lnSpc>
              <a:buNone/>
            </a:pPr>
            <a:r>
              <a:rPr b="1" i="1" lang="fr-FR" sz="1700" spc="-1" strike="noStrike">
                <a:solidFill>
                  <a:srgbClr val="000000"/>
                </a:solidFill>
                <a:latin typeface="Times New Roman"/>
              </a:rPr>
              <a:t>QUALITE DE L’EAU</a:t>
            </a:r>
            <a:endParaRPr b="0" lang="fr-FR" sz="1700" spc="-1" strike="noStrike">
              <a:latin typeface="Arial"/>
            </a:endParaRPr>
          </a:p>
        </p:txBody>
      </p:sp>
      <p:graphicFrame>
        <p:nvGraphicFramePr>
          <p:cNvPr id="123" name="Tableau 35"/>
          <p:cNvGraphicFramePr/>
          <p:nvPr/>
        </p:nvGraphicFramePr>
        <p:xfrm>
          <a:off x="5137920" y="8520120"/>
          <a:ext cx="2488680" cy="3777840"/>
        </p:xfrm>
        <a:graphic>
          <a:graphicData uri="http://schemas.openxmlformats.org/drawingml/2006/table">
            <a:tbl>
              <a:tblPr/>
              <a:tblGrid>
                <a:gridCol w="414720"/>
                <a:gridCol w="414720"/>
                <a:gridCol w="414720"/>
                <a:gridCol w="414720"/>
                <a:gridCol w="414720"/>
                <a:gridCol w="415080"/>
              </a:tblGrid>
              <a:tr h="1136880">
                <a:tc rowSpan="2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Points d ’adaptation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96633"/>
                    </a:solidFill>
                  </a:tcPr>
                </a:tc>
                <a:tc gridSpan="4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Piste de Vulnérabilité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96633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rowSpan="2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Piste de Sensibilité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96633"/>
                    </a:solidFill>
                  </a:tcPr>
                </a:tc>
              </a:tr>
              <a:tr h="1251720">
                <a:tc v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96633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96633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96633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96633"/>
                    </a:solidFill>
                  </a:tcPr>
                </a:tc>
                <a:tc v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40392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96633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96633"/>
                    </a:solidFill>
                  </a:tcPr>
                </a:tc>
              </a:tr>
              <a:tr h="40392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96633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96633"/>
                    </a:solidFill>
                  </a:tcPr>
                </a:tc>
              </a:tr>
              <a:tr h="40392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96633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96633"/>
                    </a:solidFill>
                  </a:tcPr>
                </a:tc>
              </a:tr>
              <a:tr h="40392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-10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96633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5050"/>
                    </a:solidFill>
                  </a:tcPr>
                </a:tc>
              </a:tr>
              <a:tr h="403920"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</a:tr>
            </a:tbl>
          </a:graphicData>
        </a:graphic>
      </p:graphicFrame>
      <p:pic>
        <p:nvPicPr>
          <p:cNvPr id="124" name="Image 36" descr=""/>
          <p:cNvPicPr/>
          <p:nvPr/>
        </p:nvPicPr>
        <p:blipFill>
          <a:blip r:embed="rId3"/>
          <a:stretch/>
        </p:blipFill>
        <p:spPr>
          <a:xfrm rot="5400000">
            <a:off x="7719840" y="8636400"/>
            <a:ext cx="564840" cy="564840"/>
          </a:xfrm>
          <a:prstGeom prst="rect">
            <a:avLst/>
          </a:prstGeom>
          <a:ln w="0">
            <a:solidFill>
              <a:srgbClr val="ffffff"/>
            </a:solidFill>
          </a:ln>
        </p:spPr>
      </p:pic>
      <p:sp>
        <p:nvSpPr>
          <p:cNvPr id="125" name="Rectangle 37"/>
          <p:cNvSpPr/>
          <p:nvPr/>
        </p:nvSpPr>
        <p:spPr>
          <a:xfrm rot="5400000">
            <a:off x="1211400" y="10036080"/>
            <a:ext cx="3777840" cy="745920"/>
          </a:xfrm>
          <a:prstGeom prst="rect">
            <a:avLst/>
          </a:prstGeom>
          <a:solidFill>
            <a:srgbClr val="ff000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  <a:buNone/>
            </a:pPr>
            <a:r>
              <a:rPr b="1" i="1" lang="fr-FR" sz="1700" spc="-1" strike="noStrike">
                <a:solidFill>
                  <a:srgbClr val="000000"/>
                </a:solidFill>
                <a:latin typeface="Times New Roman"/>
              </a:rPr>
              <a:t>RISQUES NATURELS </a:t>
            </a:r>
            <a:endParaRPr b="0" lang="fr-FR" sz="1700" spc="-1" strike="noStrike">
              <a:latin typeface="Arial"/>
            </a:endParaRPr>
          </a:p>
          <a:p>
            <a:pPr algn="r">
              <a:lnSpc>
                <a:spcPct val="100000"/>
              </a:lnSpc>
              <a:buNone/>
            </a:pPr>
            <a:r>
              <a:rPr b="1" i="1" lang="fr-FR" sz="1700" spc="-1" strike="noStrike">
                <a:solidFill>
                  <a:srgbClr val="000000"/>
                </a:solidFill>
                <a:latin typeface="Times New Roman"/>
              </a:rPr>
              <a:t>LIES A L’EAU</a:t>
            </a:r>
            <a:endParaRPr b="0" lang="fr-FR" sz="1700" spc="-1" strike="noStrike">
              <a:latin typeface="Arial"/>
            </a:endParaRPr>
          </a:p>
        </p:txBody>
      </p:sp>
      <p:graphicFrame>
        <p:nvGraphicFramePr>
          <p:cNvPr id="126" name="Tableau 38"/>
          <p:cNvGraphicFramePr/>
          <p:nvPr/>
        </p:nvGraphicFramePr>
        <p:xfrm>
          <a:off x="238320" y="8520120"/>
          <a:ext cx="2488680" cy="3777840"/>
        </p:xfrm>
        <a:graphic>
          <a:graphicData uri="http://schemas.openxmlformats.org/drawingml/2006/table">
            <a:tbl>
              <a:tblPr/>
              <a:tblGrid>
                <a:gridCol w="414720"/>
                <a:gridCol w="414720"/>
                <a:gridCol w="414720"/>
                <a:gridCol w="414720"/>
                <a:gridCol w="414720"/>
                <a:gridCol w="415080"/>
              </a:tblGrid>
              <a:tr h="1136880">
                <a:tc rowSpan="2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Points d ’adaptation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 gridSpan="4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Piste de Vulnérabilité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rowSpan="2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Piste de Sensibilité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</a:tr>
              <a:tr h="1251720">
                <a:tc v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 v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40392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</a:tr>
              <a:tr h="40392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</a:tr>
              <a:tr h="40392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</a:tr>
              <a:tr h="40392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-10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5050"/>
                    </a:solidFill>
                  </a:tcPr>
                </a:tc>
              </a:tr>
              <a:tr h="403920"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</a:tr>
            </a:tbl>
          </a:graphicData>
        </a:graphic>
      </p:graphicFrame>
      <p:pic>
        <p:nvPicPr>
          <p:cNvPr id="127" name="Image 39" descr=""/>
          <p:cNvPicPr/>
          <p:nvPr/>
        </p:nvPicPr>
        <p:blipFill>
          <a:blip r:embed="rId4"/>
          <a:stretch/>
        </p:blipFill>
        <p:spPr>
          <a:xfrm rot="5400000">
            <a:off x="2824560" y="8610480"/>
            <a:ext cx="564840" cy="564840"/>
          </a:xfrm>
          <a:prstGeom prst="rect">
            <a:avLst/>
          </a:prstGeom>
          <a:ln w="0">
            <a:solidFill>
              <a:srgbClr val="ffffff"/>
            </a:solidFill>
          </a:ln>
        </p:spPr>
      </p:pic>
      <p:sp>
        <p:nvSpPr>
          <p:cNvPr id="128" name="Rectangle 43"/>
          <p:cNvSpPr/>
          <p:nvPr/>
        </p:nvSpPr>
        <p:spPr>
          <a:xfrm rot="5400000">
            <a:off x="-1806480" y="5995440"/>
            <a:ext cx="11768400" cy="745920"/>
          </a:xfrm>
          <a:prstGeom prst="rect">
            <a:avLst/>
          </a:prstGeom>
          <a:solidFill>
            <a:srgbClr val="ff000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i="1" lang="fr-FR" sz="44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1" i="1" lang="fr-FR" sz="4400" spc="-1" strike="noStrike">
                <a:solidFill>
                  <a:srgbClr val="000000"/>
                </a:solidFill>
                <a:latin typeface="Times New Roman"/>
              </a:rPr>
              <a:t>ENJEU : RISQUE INONDATION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29" name="Rectangle 44"/>
          <p:cNvSpPr/>
          <p:nvPr/>
        </p:nvSpPr>
        <p:spPr>
          <a:xfrm rot="5400000">
            <a:off x="1175760" y="6027480"/>
            <a:ext cx="3777840" cy="745920"/>
          </a:xfrm>
          <a:prstGeom prst="rect">
            <a:avLst/>
          </a:prstGeom>
          <a:solidFill>
            <a:srgbClr val="ff000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  <a:buNone/>
            </a:pPr>
            <a:r>
              <a:rPr b="1" i="1" lang="fr-FR" sz="1700" spc="-1" strike="noStrike">
                <a:solidFill>
                  <a:srgbClr val="000000"/>
                </a:solidFill>
                <a:latin typeface="Times New Roman"/>
              </a:rPr>
              <a:t>RISQUES NATURELS </a:t>
            </a:r>
            <a:endParaRPr b="0" lang="fr-FR" sz="1700" spc="-1" strike="noStrike">
              <a:latin typeface="Arial"/>
            </a:endParaRPr>
          </a:p>
          <a:p>
            <a:pPr algn="r">
              <a:lnSpc>
                <a:spcPct val="100000"/>
              </a:lnSpc>
              <a:buNone/>
            </a:pPr>
            <a:r>
              <a:rPr b="1" i="1" lang="fr-FR" sz="1700" spc="-1" strike="noStrike">
                <a:solidFill>
                  <a:srgbClr val="000000"/>
                </a:solidFill>
                <a:latin typeface="Times New Roman"/>
              </a:rPr>
              <a:t>LIES A L’EAU</a:t>
            </a:r>
            <a:endParaRPr b="0" lang="fr-FR" sz="1700" spc="-1" strike="noStrike">
              <a:latin typeface="Arial"/>
            </a:endParaRPr>
          </a:p>
        </p:txBody>
      </p:sp>
      <p:graphicFrame>
        <p:nvGraphicFramePr>
          <p:cNvPr id="130" name="Tableau 45"/>
          <p:cNvGraphicFramePr/>
          <p:nvPr/>
        </p:nvGraphicFramePr>
        <p:xfrm>
          <a:off x="202320" y="4511880"/>
          <a:ext cx="2488680" cy="3777840"/>
        </p:xfrm>
        <a:graphic>
          <a:graphicData uri="http://schemas.openxmlformats.org/drawingml/2006/table">
            <a:tbl>
              <a:tblPr/>
              <a:tblGrid>
                <a:gridCol w="414720"/>
                <a:gridCol w="414720"/>
                <a:gridCol w="414720"/>
                <a:gridCol w="414720"/>
                <a:gridCol w="414720"/>
                <a:gridCol w="415080"/>
              </a:tblGrid>
              <a:tr h="1136880">
                <a:tc rowSpan="2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Points d ’adaptation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 gridSpan="4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Piste de Vulnérabilité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rowSpan="2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Piste de Sensibilité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</a:tr>
              <a:tr h="1251720">
                <a:tc v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 v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40392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</a:tr>
              <a:tr h="40392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</a:tr>
              <a:tr h="40392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-6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5050"/>
                    </a:solidFill>
                  </a:tcPr>
                </a:tc>
              </a:tr>
              <a:tr h="403920"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</a:tr>
              <a:tr h="403920"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</a:tr>
            </a:tbl>
          </a:graphicData>
        </a:graphic>
      </p:graphicFrame>
      <p:pic>
        <p:nvPicPr>
          <p:cNvPr id="131" name="Image 46" descr=""/>
          <p:cNvPicPr/>
          <p:nvPr/>
        </p:nvPicPr>
        <p:blipFill>
          <a:blip r:embed="rId5"/>
          <a:stretch/>
        </p:blipFill>
        <p:spPr>
          <a:xfrm rot="5400000">
            <a:off x="2788920" y="4602240"/>
            <a:ext cx="564840" cy="564840"/>
          </a:xfrm>
          <a:prstGeom prst="rect">
            <a:avLst/>
          </a:prstGeom>
          <a:ln w="0">
            <a:solidFill>
              <a:srgbClr val="ffffff"/>
            </a:solidFill>
          </a:ln>
        </p:spPr>
      </p:pic>
      <p:sp>
        <p:nvSpPr>
          <p:cNvPr id="132" name="Rectangle 50"/>
          <p:cNvSpPr/>
          <p:nvPr/>
        </p:nvSpPr>
        <p:spPr>
          <a:xfrm rot="5400000">
            <a:off x="1191600" y="2000160"/>
            <a:ext cx="3777840" cy="745920"/>
          </a:xfrm>
          <a:prstGeom prst="rect">
            <a:avLst/>
          </a:prstGeom>
          <a:solidFill>
            <a:srgbClr val="ff000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  <a:buNone/>
            </a:pPr>
            <a:r>
              <a:rPr b="1" i="1" lang="fr-FR" sz="1700" spc="-1" strike="noStrike">
                <a:solidFill>
                  <a:srgbClr val="000000"/>
                </a:solidFill>
                <a:latin typeface="Times New Roman"/>
              </a:rPr>
              <a:t>RISQUES NATURELS </a:t>
            </a:r>
            <a:endParaRPr b="0" lang="fr-FR" sz="1700" spc="-1" strike="noStrike">
              <a:latin typeface="Arial"/>
            </a:endParaRPr>
          </a:p>
          <a:p>
            <a:pPr algn="r">
              <a:lnSpc>
                <a:spcPct val="100000"/>
              </a:lnSpc>
              <a:buNone/>
            </a:pPr>
            <a:r>
              <a:rPr b="1" i="1" lang="fr-FR" sz="1700" spc="-1" strike="noStrike">
                <a:solidFill>
                  <a:srgbClr val="000000"/>
                </a:solidFill>
                <a:latin typeface="Times New Roman"/>
              </a:rPr>
              <a:t>LIES A L’EAU</a:t>
            </a:r>
            <a:endParaRPr b="0" lang="fr-FR" sz="1700" spc="-1" strike="noStrike">
              <a:latin typeface="Arial"/>
            </a:endParaRPr>
          </a:p>
        </p:txBody>
      </p:sp>
      <p:graphicFrame>
        <p:nvGraphicFramePr>
          <p:cNvPr id="133" name="Tableau 51"/>
          <p:cNvGraphicFramePr/>
          <p:nvPr/>
        </p:nvGraphicFramePr>
        <p:xfrm>
          <a:off x="218160" y="484200"/>
          <a:ext cx="2488680" cy="3777840"/>
        </p:xfrm>
        <a:graphic>
          <a:graphicData uri="http://schemas.openxmlformats.org/drawingml/2006/table">
            <a:tbl>
              <a:tblPr/>
              <a:tblGrid>
                <a:gridCol w="414720"/>
                <a:gridCol w="414720"/>
                <a:gridCol w="414720"/>
                <a:gridCol w="414720"/>
                <a:gridCol w="414720"/>
                <a:gridCol w="415080"/>
              </a:tblGrid>
              <a:tr h="1136880">
                <a:tc rowSpan="2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Points d ’adaptation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 gridSpan="4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Piste de Vulnérabilité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rowSpan="2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Piste de Sensibilité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</a:tr>
              <a:tr h="1251720">
                <a:tc v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 v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40392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</a:tr>
              <a:tr h="40392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5050"/>
                    </a:solidFill>
                  </a:tcPr>
                </a:tc>
              </a:tr>
              <a:tr h="403920"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</a:tr>
              <a:tr h="403920"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</a:tr>
              <a:tr h="403920"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</a:tr>
            </a:tbl>
          </a:graphicData>
        </a:graphic>
      </p:graphicFrame>
      <p:pic>
        <p:nvPicPr>
          <p:cNvPr id="134" name="Image 52" descr=""/>
          <p:cNvPicPr/>
          <p:nvPr/>
        </p:nvPicPr>
        <p:blipFill>
          <a:blip r:embed="rId6"/>
          <a:stretch/>
        </p:blipFill>
        <p:spPr>
          <a:xfrm rot="5400000">
            <a:off x="2804400" y="574200"/>
            <a:ext cx="564840" cy="564840"/>
          </a:xfrm>
          <a:prstGeom prst="rect">
            <a:avLst/>
          </a:prstGeom>
          <a:ln w="0">
            <a:solidFill>
              <a:srgbClr val="ffffff"/>
            </a:solidFill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Rectangle 1"/>
          <p:cNvSpPr/>
          <p:nvPr/>
        </p:nvSpPr>
        <p:spPr>
          <a:xfrm rot="5400000">
            <a:off x="6065280" y="6035400"/>
            <a:ext cx="3777840" cy="745920"/>
          </a:xfrm>
          <a:prstGeom prst="rect">
            <a:avLst/>
          </a:prstGeom>
          <a:solidFill>
            <a:srgbClr val="92d05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  <a:buNone/>
            </a:pPr>
            <a:r>
              <a:rPr b="1" i="1" lang="fr-FR" sz="1700" spc="-1" strike="noStrike">
                <a:solidFill>
                  <a:srgbClr val="000000"/>
                </a:solidFill>
                <a:latin typeface="Times New Roman"/>
              </a:rPr>
              <a:t>APPAUVRISSEMENT DE LA </a:t>
            </a:r>
            <a:endParaRPr b="0" lang="fr-FR" sz="1700" spc="-1" strike="noStrike">
              <a:latin typeface="Arial"/>
            </a:endParaRPr>
          </a:p>
          <a:p>
            <a:pPr algn="r">
              <a:lnSpc>
                <a:spcPct val="100000"/>
              </a:lnSpc>
              <a:buNone/>
            </a:pPr>
            <a:r>
              <a:rPr b="1" i="1" lang="fr-FR" sz="1700" spc="-1" strike="noStrike">
                <a:solidFill>
                  <a:srgbClr val="000000"/>
                </a:solidFill>
                <a:latin typeface="Times New Roman"/>
              </a:rPr>
              <a:t>BIODIVERSITE AQUATIQUE</a:t>
            </a:r>
            <a:endParaRPr b="0" lang="fr-FR" sz="1700" spc="-1" strike="noStrike">
              <a:latin typeface="Arial"/>
            </a:endParaRPr>
          </a:p>
        </p:txBody>
      </p:sp>
      <p:graphicFrame>
        <p:nvGraphicFramePr>
          <p:cNvPr id="136" name="Tableau 2"/>
          <p:cNvGraphicFramePr/>
          <p:nvPr/>
        </p:nvGraphicFramePr>
        <p:xfrm>
          <a:off x="5089680" y="4519440"/>
          <a:ext cx="2488680" cy="3785400"/>
        </p:xfrm>
        <a:graphic>
          <a:graphicData uri="http://schemas.openxmlformats.org/drawingml/2006/table">
            <a:tbl>
              <a:tblPr/>
              <a:tblGrid>
                <a:gridCol w="414720"/>
                <a:gridCol w="414720"/>
                <a:gridCol w="414720"/>
                <a:gridCol w="414720"/>
                <a:gridCol w="414720"/>
                <a:gridCol w="415080"/>
              </a:tblGrid>
              <a:tr h="1139040">
                <a:tc rowSpan="2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Points d’ adaptation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  <a:tc gridSpan="4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Piste de Vulnérabilité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rowSpan="2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Piste de Sensibilité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</a:tr>
              <a:tr h="1251720">
                <a:tc v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  <a:tc v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40500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</a:tr>
              <a:tr h="40500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</a:tr>
              <a:tr h="40500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-6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5050"/>
                    </a:solidFill>
                  </a:tcPr>
                </a:tc>
              </a:tr>
              <a:tr h="405000"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</a:tr>
              <a:tr h="405000"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</a:tr>
            </a:tbl>
          </a:graphicData>
        </a:graphic>
      </p:graphicFrame>
      <p:pic>
        <p:nvPicPr>
          <p:cNvPr id="137" name="Image 3" descr=""/>
          <p:cNvPicPr/>
          <p:nvPr/>
        </p:nvPicPr>
        <p:blipFill>
          <a:blip r:embed="rId1"/>
          <a:stretch/>
        </p:blipFill>
        <p:spPr>
          <a:xfrm rot="5400000">
            <a:off x="7671600" y="4681080"/>
            <a:ext cx="564840" cy="564840"/>
          </a:xfrm>
          <a:prstGeom prst="rect">
            <a:avLst/>
          </a:prstGeom>
          <a:ln w="0">
            <a:solidFill>
              <a:srgbClr val="ffffff"/>
            </a:solidFill>
          </a:ln>
        </p:spPr>
      </p:pic>
      <p:sp>
        <p:nvSpPr>
          <p:cNvPr id="138" name="Rectangle 4"/>
          <p:cNvSpPr/>
          <p:nvPr/>
        </p:nvSpPr>
        <p:spPr>
          <a:xfrm rot="5400000">
            <a:off x="3020040" y="5995440"/>
            <a:ext cx="11768400" cy="745920"/>
          </a:xfrm>
          <a:prstGeom prst="rect">
            <a:avLst/>
          </a:prstGeom>
          <a:solidFill>
            <a:srgbClr val="92d05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i="1" lang="fr-FR" sz="44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1" i="1" lang="fr-FR" sz="4400" spc="-1" strike="noStrike">
                <a:solidFill>
                  <a:srgbClr val="000000"/>
                </a:solidFill>
                <a:latin typeface="Times New Roman"/>
              </a:rPr>
              <a:t>ENJEU : DETERIORATION DE LA QUALITE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39" name="Rectangle 5"/>
          <p:cNvSpPr/>
          <p:nvPr/>
        </p:nvSpPr>
        <p:spPr>
          <a:xfrm rot="5400000">
            <a:off x="6065280" y="2000160"/>
            <a:ext cx="3777840" cy="745920"/>
          </a:xfrm>
          <a:prstGeom prst="rect">
            <a:avLst/>
          </a:prstGeom>
          <a:solidFill>
            <a:srgbClr val="92d05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  <a:buNone/>
            </a:pPr>
            <a:r>
              <a:rPr b="1" i="1" lang="fr-FR" sz="1700" spc="-1" strike="noStrike">
                <a:solidFill>
                  <a:srgbClr val="000000"/>
                </a:solidFill>
                <a:latin typeface="Times New Roman"/>
              </a:rPr>
              <a:t>APPAUVRISSEMENT DE LA </a:t>
            </a:r>
            <a:endParaRPr b="0" lang="fr-FR" sz="1700" spc="-1" strike="noStrike">
              <a:latin typeface="Arial"/>
            </a:endParaRPr>
          </a:p>
          <a:p>
            <a:pPr algn="r">
              <a:lnSpc>
                <a:spcPct val="100000"/>
              </a:lnSpc>
              <a:buNone/>
            </a:pPr>
            <a:r>
              <a:rPr b="1" i="1" lang="fr-FR" sz="1700" spc="-1" strike="noStrike">
                <a:solidFill>
                  <a:srgbClr val="000000"/>
                </a:solidFill>
                <a:latin typeface="Times New Roman"/>
              </a:rPr>
              <a:t>BIODIVERSITE AQUATIQUE</a:t>
            </a:r>
            <a:endParaRPr b="0" lang="fr-FR" sz="1700" spc="-1" strike="noStrike">
              <a:latin typeface="Arial"/>
            </a:endParaRPr>
          </a:p>
        </p:txBody>
      </p:sp>
      <p:graphicFrame>
        <p:nvGraphicFramePr>
          <p:cNvPr id="140" name="Tableau 6"/>
          <p:cNvGraphicFramePr/>
          <p:nvPr/>
        </p:nvGraphicFramePr>
        <p:xfrm>
          <a:off x="5089680" y="484200"/>
          <a:ext cx="2488680" cy="3785400"/>
        </p:xfrm>
        <a:graphic>
          <a:graphicData uri="http://schemas.openxmlformats.org/drawingml/2006/table">
            <a:tbl>
              <a:tblPr/>
              <a:tblGrid>
                <a:gridCol w="414720"/>
                <a:gridCol w="414720"/>
                <a:gridCol w="414720"/>
                <a:gridCol w="414720"/>
                <a:gridCol w="414720"/>
                <a:gridCol w="415080"/>
              </a:tblGrid>
              <a:tr h="1139040">
                <a:tc rowSpan="2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Points d’ adaptation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  <a:tc gridSpan="4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Piste de Vulnérabilité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rowSpan="2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Piste de Sensibilité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</a:tr>
              <a:tr h="1251720">
                <a:tc v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  <a:tc v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40500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</a:tr>
              <a:tr h="40500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5050"/>
                    </a:solidFill>
                  </a:tcPr>
                </a:tc>
              </a:tr>
              <a:tr h="405000"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</a:tr>
              <a:tr h="405000"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</a:tr>
              <a:tr h="405000"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</a:tr>
            </a:tbl>
          </a:graphicData>
        </a:graphic>
      </p:graphicFrame>
      <p:pic>
        <p:nvPicPr>
          <p:cNvPr id="141" name="Image 7" descr=""/>
          <p:cNvPicPr/>
          <p:nvPr/>
        </p:nvPicPr>
        <p:blipFill>
          <a:blip r:embed="rId2"/>
          <a:stretch/>
        </p:blipFill>
        <p:spPr>
          <a:xfrm rot="5400000">
            <a:off x="7671600" y="645480"/>
            <a:ext cx="564840" cy="564840"/>
          </a:xfrm>
          <a:prstGeom prst="rect">
            <a:avLst/>
          </a:prstGeom>
          <a:ln w="0">
            <a:solidFill>
              <a:srgbClr val="ffffff"/>
            </a:solidFill>
          </a:ln>
        </p:spPr>
      </p:pic>
      <p:sp>
        <p:nvSpPr>
          <p:cNvPr id="142" name="Rectangle 8"/>
          <p:cNvSpPr/>
          <p:nvPr/>
        </p:nvSpPr>
        <p:spPr>
          <a:xfrm rot="5400000">
            <a:off x="6065280" y="9983160"/>
            <a:ext cx="3777840" cy="745920"/>
          </a:xfrm>
          <a:prstGeom prst="rect">
            <a:avLst/>
          </a:prstGeom>
          <a:solidFill>
            <a:srgbClr val="92d05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  <a:buNone/>
            </a:pPr>
            <a:r>
              <a:rPr b="1" i="1" lang="fr-FR" sz="1700" spc="-1" strike="noStrike">
                <a:solidFill>
                  <a:srgbClr val="000000"/>
                </a:solidFill>
                <a:latin typeface="Times New Roman"/>
              </a:rPr>
              <a:t>APPAUVRISSEMENT DE LA </a:t>
            </a:r>
            <a:endParaRPr b="0" lang="fr-FR" sz="1700" spc="-1" strike="noStrike">
              <a:latin typeface="Arial"/>
            </a:endParaRPr>
          </a:p>
          <a:p>
            <a:pPr algn="r">
              <a:lnSpc>
                <a:spcPct val="100000"/>
              </a:lnSpc>
              <a:buNone/>
            </a:pPr>
            <a:r>
              <a:rPr b="1" i="1" lang="fr-FR" sz="1700" spc="-1" strike="noStrike">
                <a:solidFill>
                  <a:srgbClr val="000000"/>
                </a:solidFill>
                <a:latin typeface="Times New Roman"/>
              </a:rPr>
              <a:t>BIODIVERSITE AQUATIQUE</a:t>
            </a:r>
            <a:endParaRPr b="0" lang="fr-FR" sz="1700" spc="-1" strike="noStrike">
              <a:latin typeface="Arial"/>
            </a:endParaRPr>
          </a:p>
        </p:txBody>
      </p:sp>
      <p:graphicFrame>
        <p:nvGraphicFramePr>
          <p:cNvPr id="143" name="Tableau 9"/>
          <p:cNvGraphicFramePr/>
          <p:nvPr/>
        </p:nvGraphicFramePr>
        <p:xfrm>
          <a:off x="5089680" y="8467200"/>
          <a:ext cx="2488680" cy="3785400"/>
        </p:xfrm>
        <a:graphic>
          <a:graphicData uri="http://schemas.openxmlformats.org/drawingml/2006/table">
            <a:tbl>
              <a:tblPr/>
              <a:tblGrid>
                <a:gridCol w="414720"/>
                <a:gridCol w="414720"/>
                <a:gridCol w="414720"/>
                <a:gridCol w="414720"/>
                <a:gridCol w="414720"/>
                <a:gridCol w="415080"/>
              </a:tblGrid>
              <a:tr h="1139040">
                <a:tc rowSpan="2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Points d’ adaptation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  <a:tc gridSpan="4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Piste de Vulnérabilité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rowSpan="2"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Piste de Sensibilité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3816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</a:tr>
              <a:tr h="1251720">
                <a:tc v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Tour 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  <a:tc v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40500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</a:tr>
              <a:tr h="40500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V1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</a:tr>
              <a:tr h="40500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V2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</a:tr>
              <a:tr h="405000"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-10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5050"/>
                    </a:solidFill>
                  </a:tcPr>
                </a:tc>
              </a:tr>
              <a:tr h="405000"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V5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V4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36000" rIns="36000" tIns="36000" b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V3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ctr" marL="36000" marR="36000">
                    <a:lnL w="1224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anchor="ctr" marL="36000" marR="36000">
                    <a:lnL w="38160">
                      <a:solidFill>
                        <a:srgbClr val="000000"/>
                      </a:solidFill>
                    </a:lnL>
                    <a:lnR w="3816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a6a6a6"/>
                    </a:solidFill>
                  </a:tcPr>
                </a:tc>
              </a:tr>
            </a:tbl>
          </a:graphicData>
        </a:graphic>
      </p:graphicFrame>
      <p:pic>
        <p:nvPicPr>
          <p:cNvPr id="144" name="Image 10" descr=""/>
          <p:cNvPicPr/>
          <p:nvPr/>
        </p:nvPicPr>
        <p:blipFill>
          <a:blip r:embed="rId3"/>
          <a:stretch/>
        </p:blipFill>
        <p:spPr>
          <a:xfrm rot="5400000">
            <a:off x="7671600" y="8628840"/>
            <a:ext cx="564840" cy="564840"/>
          </a:xfrm>
          <a:prstGeom prst="rect">
            <a:avLst/>
          </a:prstGeom>
          <a:ln w="0">
            <a:solidFill>
              <a:srgbClr val="ffffff"/>
            </a:solidFill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1141</TotalTime>
  <Application>LibreOffice/7.3.7.2.M8$Windows_X86_64 LibreOffice_project/6d3c621d2a55ad69069ee1e9770686c208fa23a7</Application>
  <AppVersion>15.0000</AppVersion>
  <Words>1348</Words>
  <Paragraphs>742</Paragraphs>
  <Company>MTES\MCTRCT - AC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2024-01-15T13:33:08Z</dcterms:created>
  <dc:creator>GHOUL Joseph</dc:creator>
  <dc:description/>
  <dc:language>fr-FR</dc:language>
  <cp:lastModifiedBy>GHOUL Joseph</cp:lastModifiedBy>
  <cp:lastPrinted>2024-05-23T07:23:57Z</cp:lastPrinted>
  <dcterms:modified xsi:type="dcterms:W3CDTF">2024-09-16T11:23:12Z</dcterms:modified>
  <cp:revision>84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A3 (297 x 420 mm)</vt:lpwstr>
  </property>
  <property fmtid="{D5CDD505-2E9C-101B-9397-08002B2CF9AE}" pid="3" name="Slides">
    <vt:i4>6</vt:i4>
  </property>
</Properties>
</file>